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4" r:id="rId3"/>
    <p:sldId id="364" r:id="rId5"/>
    <p:sldId id="365" r:id="rId6"/>
    <p:sldId id="394" r:id="rId7"/>
    <p:sldId id="366" r:id="rId8"/>
    <p:sldId id="367" r:id="rId9"/>
    <p:sldId id="368" r:id="rId10"/>
    <p:sldId id="335" r:id="rId11"/>
    <p:sldId id="395" r:id="rId12"/>
    <p:sldId id="396" r:id="rId13"/>
    <p:sldId id="349" r:id="rId14"/>
    <p:sldId id="378" r:id="rId15"/>
    <p:sldId id="372" r:id="rId16"/>
    <p:sldId id="373" r:id="rId17"/>
    <p:sldId id="374" r:id="rId18"/>
    <p:sldId id="381" r:id="rId19"/>
    <p:sldId id="375" r:id="rId20"/>
    <p:sldId id="376" r:id="rId21"/>
    <p:sldId id="382" r:id="rId22"/>
    <p:sldId id="384" r:id="rId23"/>
    <p:sldId id="386" r:id="rId24"/>
    <p:sldId id="387" r:id="rId25"/>
    <p:sldId id="388" r:id="rId26"/>
    <p:sldId id="389" r:id="rId27"/>
    <p:sldId id="390" r:id="rId28"/>
    <p:sldId id="391" r:id="rId29"/>
    <p:sldId id="392" r:id="rId30"/>
  </p:sldIdLst>
  <p:sldSz cx="9144000" cy="6858000" type="screen4x3"/>
  <p:notesSz cx="6858000" cy="9144000"/>
  <p:custDataLst>
    <p:tags r:id="rId34"/>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FF99"/>
    <a:srgbClr val="FF0066"/>
    <a:srgbClr val="ABE9FF"/>
    <a:srgbClr val="CC0000"/>
    <a:srgbClr val="660033"/>
    <a:srgbClr val="99FF66"/>
    <a:srgbClr val="FF66CC"/>
    <a:srgbClr val="DAF4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0" autoAdjust="0"/>
    <p:restoredTop sz="94660"/>
  </p:normalViewPr>
  <p:slideViewPr>
    <p:cSldViewPr>
      <p:cViewPr varScale="1">
        <p:scale>
          <a:sx n="80" d="100"/>
          <a:sy n="80" d="100"/>
        </p:scale>
        <p:origin x="108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defRPr>
            </a:lvl1pPr>
          </a:lstStyle>
          <a:p>
            <a:pPr>
              <a:defRPr/>
            </a:pPr>
            <a:fld id="{A8955A7E-6068-42A4-8744-43F0BA2A8C36}" type="datetimeFigureOut">
              <a:rPr lang="en-US"/>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fld id="{80A938C2-6EB4-4831-96E4-EF0DC08DB0BC}" type="slidenum">
              <a:rPr lang="en-US" altLang="en-US"/>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BCB0D1-FF85-40CE-A856-D96E2F9D1801}" type="slidenum">
              <a:rPr lang="en-US" altLang="en-US">
                <a:latin typeface="Arial" panose="020B0604020202020204" pitchFamily="34" charset="0"/>
              </a:rPr>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B5F70EAB-04BB-4DC5-A1E3-C3DEB35140B4}" type="slidenum">
              <a:rPr lang="en-US" altLang="en-US"/>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32677ACE-B53A-4441-B9A5-B2DD0BEFA51B}" type="slidenum">
              <a:rPr lang="en-US" altLang="en-US"/>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CA6BE4D2-79FC-45AC-9061-D2E35D8D9C46}" type="slidenum">
              <a:rPr lang="en-US" altLang="en-US"/>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BDF87741-B46B-471D-A400-F332BE742769}" type="slidenum">
              <a:rPr lang="en-US" altLang="en-US"/>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7422DF6C-3135-445A-BF5A-25945B79A44E}" type="slidenum">
              <a:rPr lang="en-US" altLang="en-US"/>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95265D4A-0105-49A0-8804-F8C8B3956357}" type="slidenum">
              <a:rPr lang="en-US" altLang="en-US"/>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E44435A4-B152-4936-AD45-1B5BD0CCCF70}" type="slidenum">
              <a:rPr lang="en-US" altLang="en-US"/>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F573001F-61C8-4B46-A393-29840A27315C}" type="slidenum">
              <a:rPr lang="en-US" altLang="en-US"/>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E3EDE0F5-C151-45CD-8C47-66E75DFA3035}" type="slidenum">
              <a:rPr lang="en-US" altLang="en-US"/>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9913CF3A-C575-439D-970B-D55F0A5F18A0}" type="slidenum">
              <a:rPr lang="en-US" altLang="en-US"/>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0E800DE3-8FA3-4538-B902-38447FB6F0C7}" type="slidenum">
              <a:rPr lang="en-US" altLang="en-US"/>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7FA458C5-6C25-48FD-B476-4D8801FAA0F2}" type="slidenum">
              <a:rPr lang="en-US" altLang="en-US"/>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defRPr sz="1400"/>
            </a:lvl1pPr>
          </a:lstStyle>
          <a:p>
            <a:fld id="{FECCD8E1-2F1C-4F57-9239-94E771A28856}"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02"/>
          <p:cNvPicPr>
            <a:picLocks noGrp="1" noChangeAspect="1" noChangeArrowheads="1"/>
          </p:cNvPicPr>
          <p:nvPr>
            <p:ph sz="half" idx="2"/>
          </p:nvPr>
        </p:nvPicPr>
        <p:blipFill>
          <a:blip r:embed="rId1" cstate="print">
            <a:extLst>
              <a:ext uri="{28A0092B-C50C-407E-A947-70E740481C1C}">
                <a14:useLocalDpi xmlns:a14="http://schemas.microsoft.com/office/drawing/2010/main" val="0"/>
              </a:ext>
            </a:extLst>
          </a:blip>
          <a:srcRect/>
          <a:stretch>
            <a:fillRect/>
          </a:stretch>
        </p:blipFill>
        <p:spPr>
          <a:xfrm>
            <a:off x="76200" y="366395"/>
            <a:ext cx="9144000" cy="6372225"/>
          </a:xfr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
        <p:nvSpPr>
          <p:cNvPr id="4" name="TextBox 3"/>
          <p:cNvSpPr txBox="1"/>
          <p:nvPr/>
        </p:nvSpPr>
        <p:spPr>
          <a:xfrm>
            <a:off x="809155" y="180511"/>
            <a:ext cx="7953845" cy="1384995"/>
          </a:xfrm>
          <a:prstGeom prst="rect">
            <a:avLst/>
          </a:prstGeom>
          <a:noFill/>
        </p:spPr>
        <p:txBody>
          <a:bodyPr wrap="square" rtlCol="0">
            <a:spAutoFit/>
          </a:bodyPr>
          <a:lstStyle/>
          <a:p>
            <a:pPr algn="ctr"/>
            <a:endParaRPr lang="vi-VN" sz="2800" dirty="0">
              <a:latin typeface="Times New Roman" panose="02020603050405020304" pitchFamily="18" charset="0"/>
              <a:cs typeface="Times New Roman" panose="02020603050405020304" pitchFamily="18" charset="0"/>
            </a:endParaRPr>
          </a:p>
          <a:p>
            <a:pPr algn="ctr"/>
            <a:r>
              <a:rPr lang="vi-VN" sz="2800" u="sng" dirty="0">
                <a:latin typeface="Times New Roman" panose="02020603050405020304" pitchFamily="18" charset="0"/>
                <a:cs typeface="Times New Roman" panose="02020603050405020304" pitchFamily="18" charset="0"/>
              </a:rPr>
              <a:t>Tập đọc</a:t>
            </a:r>
            <a:endParaRPr lang="vi-VN" dirty="0">
              <a:latin typeface="Times New Roman" panose="02020603050405020304" pitchFamily="18" charset="0"/>
              <a:cs typeface="Times New Roman" panose="02020603050405020304" pitchFamily="18" charset="0"/>
            </a:endParaRPr>
          </a:p>
          <a:p>
            <a:pPr algn="ctr"/>
            <a:r>
              <a:rPr lang="vi-VN" sz="2800" b="1" dirty="0">
                <a:solidFill>
                  <a:srgbClr val="FF0000"/>
                </a:solidFill>
                <a:latin typeface="Times New Roman" panose="02020603050405020304" pitchFamily="18" charset="0"/>
                <a:cs typeface="Times New Roman" panose="02020603050405020304" pitchFamily="18" charset="0"/>
              </a:rPr>
              <a:t>ĐÔI GIÀY BA TA MÀU XANH</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200" y="1547201"/>
            <a:ext cx="9100782" cy="5509200"/>
          </a:xfrm>
          <a:prstGeom prst="rect">
            <a:avLst/>
          </a:prstGeom>
          <a:noFill/>
        </p:spPr>
        <p:txBody>
          <a:bodyPr wrap="square" rtlCol="0">
            <a:spAutoFit/>
          </a:bodyPr>
          <a:lstStyle/>
          <a:p>
            <a:pPr indent="273050" algn="just"/>
            <a:r>
              <a:rPr lang="vi-VN" sz="2200" dirty="0">
                <a:latin typeface="Times New Roman" panose="02020603050405020304" pitchFamily="18" charset="0"/>
                <a:cs typeface="Times New Roman" panose="02020603050405020304" pitchFamily="18" charset="0"/>
              </a:rPr>
              <a:t>Ngày còn bé, có lần tôi đã thấy anh họ tôi đi đôi giày ba ta màu xanh nước biển. Chao ôi! Đôi giày mới đẹp làm sao! Cổ giày ôm sát chân. Thân giày làm bằng vải cứng, dáng thon thả, màu vải như màu da trời những ngày thu. Phần thân giày gần sát cổ có hai hàng khuy dập và luồn một sợi dây trắng nhỏ vắt ngang. Tôi tưởng tượng nếu mang nó vào chắc bước đi sẽ nhẹ và nhanh hơn, tôi sẽ chạy trên những con đường đất mịn trong làng trước cái nhìn thèm muốn của các bạn tôi...</a:t>
            </a:r>
            <a:endParaRPr lang="vi-VN" sz="2200" dirty="0">
              <a:latin typeface="Times New Roman" panose="02020603050405020304" pitchFamily="18" charset="0"/>
              <a:cs typeface="Times New Roman" panose="02020603050405020304" pitchFamily="18" charset="0"/>
            </a:endParaRPr>
          </a:p>
          <a:p>
            <a:pPr indent="273050" algn="just"/>
            <a:r>
              <a:rPr lang="vi-VN" sz="2200" dirty="0">
                <a:latin typeface="Times New Roman" panose="02020603050405020304" pitchFamily="18" charset="0"/>
                <a:cs typeface="Times New Roman" panose="02020603050405020304" pitchFamily="18" charset="0"/>
              </a:rPr>
              <a:t>Sau này làm công tác Đội ở một phường, có lần tôi phải vận động Lái, một cậu bé lang thang, đi học. Tôi đã theo Lái trên khắp các đường phố. Một lần, tôi bắt gặp cậu ngẩn ngơ nhìn theo đôi giày ba ta màu xanh của một cậu bé đang dạo chơi. Hóa ra trẻ con thời nào cũng giống nhau. Tôi quyết định chọn đôi giày ba ta màu xanh để thưởng cho Lái trong buổi đầu cậu đến lớp. Hôm nhận giày, tay Lái run run, môi cậu mấp máy, mắt hết nhìn đôi giày, lại nhìn xuống đôi bàn chân mình đang ngọ nguậy dưới đất. Lúc ra khỏi lớp, Lái cột hai chiếc giày vào nhau, đeo vào cổ, nhảy tưng tưng.</a:t>
            </a:r>
            <a:endParaRPr lang="vi-VN" sz="2200" dirty="0">
              <a:latin typeface="Times New Roman" panose="02020603050405020304" pitchFamily="18" charset="0"/>
              <a:cs typeface="Times New Roman" panose="02020603050405020304" pitchFamily="18" charset="0"/>
            </a:endParaRPr>
          </a:p>
          <a:p>
            <a:pPr indent="273050" algn="r"/>
            <a:r>
              <a:rPr lang="vi-VN" sz="2000" dirty="0">
                <a:latin typeface="Times New Roman" panose="02020603050405020304" pitchFamily="18" charset="0"/>
                <a:cs typeface="Times New Roman" panose="02020603050405020304" pitchFamily="18" charset="0"/>
              </a:rPr>
              <a:t>Theo </a:t>
            </a:r>
            <a:r>
              <a:rPr lang="vi-VN" sz="2000" b="1" dirty="0">
                <a:latin typeface="Times New Roman" panose="02020603050405020304" pitchFamily="18" charset="0"/>
                <a:cs typeface="Times New Roman" panose="02020603050405020304" pitchFamily="18" charset="0"/>
              </a:rPr>
              <a:t>HÀNG CHỨC NGUYÊN</a:t>
            </a:r>
            <a:endParaRPr lang="vi-VN" sz="2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1498209" y="1828800"/>
            <a:ext cx="7162800" cy="3933097"/>
          </a:xfrm>
          <a:prstGeom prst="cloudCallout">
            <a:avLst/>
          </a:prstGeom>
          <a:solidFill>
            <a:srgbClr val="ABE9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9"/>
          <p:cNvSpPr>
            <a:spLocks noChangeArrowheads="1"/>
          </p:cNvSpPr>
          <p:nvPr/>
        </p:nvSpPr>
        <p:spPr bwMode="auto">
          <a:xfrm>
            <a:off x="2201471" y="3120479"/>
            <a:ext cx="5756275" cy="769441"/>
          </a:xfrm>
          <a:prstGeom prst="rect">
            <a:avLst/>
          </a:prstGeom>
          <a:noFill/>
          <a:ln>
            <a:noFill/>
          </a:ln>
        </p:spPr>
        <p:txBody>
          <a:bodyPr>
            <a:spAutoFit/>
          </a:bodyPr>
          <a:lstStyle>
            <a:lvl1pPr marL="742950" indent="-742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b="1" dirty="0" err="1">
                <a:solidFill>
                  <a:srgbClr val="FF0000"/>
                </a:solidFill>
                <a:latin typeface="Times New Roman" panose="02020603050405020304" pitchFamily="18" charset="0"/>
                <a:cs typeface="Times New Roman" panose="02020603050405020304" pitchFamily="18" charset="0"/>
              </a:rPr>
              <a:t>Tìm</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hiểu</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bài</a:t>
            </a:r>
            <a:r>
              <a:rPr lang="en-US" altLang="en-US" sz="4400" b="1" dirty="0">
                <a:solidFill>
                  <a:srgbClr val="FF0000"/>
                </a:solidFill>
                <a:latin typeface="Times New Roman" panose="02020603050405020304" pitchFamily="18" charset="0"/>
                <a:cs typeface="Times New Roman" panose="02020603050405020304" pitchFamily="18" charset="0"/>
              </a:rPr>
              <a:t> </a:t>
            </a: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7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09600"/>
            <a:ext cx="7848600" cy="954107"/>
          </a:xfrm>
          <a:prstGeom prst="rect">
            <a:avLst/>
          </a:prstGeom>
          <a:noFill/>
        </p:spPr>
        <p:txBody>
          <a:bodyPr wrap="square" rtlCol="0">
            <a:spAutoFit/>
          </a:bodyPr>
          <a:lstStyle/>
          <a:p>
            <a:pPr algn="ctr"/>
            <a:r>
              <a:rPr lang="vi-VN" sz="2800" u="sng" dirty="0" err="1">
                <a:latin typeface="Times New Roman" panose="02020603050405020304" pitchFamily="18" charset="0"/>
                <a:cs typeface="Times New Roman" panose="02020603050405020304" pitchFamily="18" charset="0"/>
              </a:rPr>
              <a:t>Tập</a:t>
            </a:r>
            <a:r>
              <a:rPr lang="vi-VN" sz="2800" u="sng" dirty="0">
                <a:latin typeface="Times New Roman" panose="02020603050405020304" pitchFamily="18" charset="0"/>
                <a:cs typeface="Times New Roman" panose="02020603050405020304" pitchFamily="18" charset="0"/>
              </a:rPr>
              <a:t> đọc</a:t>
            </a:r>
            <a:endParaRPr lang="vi-VN" dirty="0">
              <a:latin typeface="Times New Roman" panose="02020603050405020304" pitchFamily="18" charset="0"/>
              <a:cs typeface="Times New Roman" panose="02020603050405020304" pitchFamily="18" charset="0"/>
            </a:endParaRPr>
          </a:p>
          <a:p>
            <a:pPr algn="ctr"/>
            <a:r>
              <a:rPr lang="vi-VN" sz="2800" b="1" dirty="0">
                <a:solidFill>
                  <a:srgbClr val="FF0000"/>
                </a:solidFill>
                <a:latin typeface="Times New Roman" panose="02020603050405020304" pitchFamily="18" charset="0"/>
                <a:cs typeface="Times New Roman" panose="02020603050405020304" pitchFamily="18" charset="0"/>
              </a:rPr>
              <a:t>ĐÔI GIÀY BA TA MÀU XANH</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28600" y="1859340"/>
            <a:ext cx="8534400" cy="3970318"/>
          </a:xfrm>
          <a:prstGeom prst="rect">
            <a:avLst/>
          </a:prstGeom>
        </p:spPr>
        <p:txBody>
          <a:bodyPr wrap="square">
            <a:spAutoFit/>
          </a:bodyPr>
          <a:lstStyle/>
          <a:p>
            <a:pPr indent="273050" algn="just"/>
            <a:r>
              <a:rPr lang="vi-VN" sz="2800" dirty="0">
                <a:latin typeface="Times New Roman" panose="02020603050405020304" pitchFamily="18" charset="0"/>
                <a:cs typeface="Times New Roman" panose="02020603050405020304" pitchFamily="18" charset="0"/>
              </a:rPr>
              <a:t>Ngày còn bé, có lần tôi đã thấy anh họ tôi đi đôi giày ba ta màu xanh nước biển. Chao ôi! Đôi giày mới đẹp làm sao! Cổ giày ôm sát chân. Thân giày làm bằng vải cứng, dáng thon thả, màu vải như màu da trời những ngày thu. Phần thân giày gần sát cổ có hai hàng khuy dập và luồn một sợi dây trắng nhỏ vắt ngang. Tôi tưởng tượng nếu mang nó vào chắc bước đi sẽ nhẹ và nhanh hơn, tôi sẽ chạy trên những con đường đất mịn trong làng trước cái nhìn thèm muốn của các bạn tôi...</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1752600"/>
            <a:ext cx="8229600" cy="1219200"/>
          </a:xfrm>
          <a:prstGeom prst="roundRect">
            <a:avLst/>
          </a:prstGeom>
          <a:solidFill>
            <a:srgbClr val="FFFF99"/>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en-US" sz="2800" i="1" dirty="0" err="1">
                <a:solidFill>
                  <a:schemeClr val="tx1"/>
                </a:solidFill>
                <a:latin typeface="Times New Roman" panose="02020603050405020304" pitchFamily="18" charset="0"/>
              </a:rPr>
              <a:t>Ngày</a:t>
            </a:r>
            <a:r>
              <a:rPr lang="en-US" altLang="en-US" sz="2800" i="1" dirty="0">
                <a:solidFill>
                  <a:schemeClr val="tx1"/>
                </a:solidFill>
                <a:latin typeface="Times New Roman" panose="02020603050405020304" pitchFamily="18" charset="0"/>
              </a:rPr>
              <a:t> </a:t>
            </a:r>
            <a:r>
              <a:rPr lang="en-US" altLang="en-US" sz="2800" i="1" dirty="0" err="1">
                <a:solidFill>
                  <a:schemeClr val="tx1"/>
                </a:solidFill>
                <a:latin typeface="Times New Roman" panose="02020603050405020304" pitchFamily="18" charset="0"/>
              </a:rPr>
              <a:t>bé</a:t>
            </a:r>
            <a:r>
              <a:rPr lang="en-US" altLang="en-US" sz="2800" i="1" dirty="0">
                <a:solidFill>
                  <a:schemeClr val="tx1"/>
                </a:solidFill>
                <a:latin typeface="Times New Roman" panose="02020603050405020304" pitchFamily="18" charset="0"/>
              </a:rPr>
              <a:t>, </a:t>
            </a:r>
            <a:r>
              <a:rPr lang="en-US" altLang="en-US" sz="2800" i="1" dirty="0" err="1">
                <a:solidFill>
                  <a:schemeClr val="tx1"/>
                </a:solidFill>
                <a:latin typeface="Times New Roman" panose="02020603050405020304" pitchFamily="18" charset="0"/>
              </a:rPr>
              <a:t>chị</a:t>
            </a:r>
            <a:r>
              <a:rPr lang="en-US" altLang="en-US" sz="2800" i="1" dirty="0">
                <a:solidFill>
                  <a:schemeClr val="tx1"/>
                </a:solidFill>
                <a:latin typeface="Times New Roman" panose="02020603050405020304" pitchFamily="18" charset="0"/>
              </a:rPr>
              <a:t> </a:t>
            </a:r>
            <a:r>
              <a:rPr lang="en-US" altLang="en-US" sz="2800" i="1" dirty="0" err="1">
                <a:solidFill>
                  <a:schemeClr val="tx1"/>
                </a:solidFill>
                <a:latin typeface="Times New Roman" panose="02020603050405020304" pitchFamily="18" charset="0"/>
              </a:rPr>
              <a:t>phụ</a:t>
            </a:r>
            <a:r>
              <a:rPr lang="en-US" altLang="en-US" sz="2800" i="1" dirty="0">
                <a:solidFill>
                  <a:schemeClr val="tx1"/>
                </a:solidFill>
                <a:latin typeface="Times New Roman" panose="02020603050405020304" pitchFamily="18" charset="0"/>
              </a:rPr>
              <a:t> </a:t>
            </a:r>
            <a:r>
              <a:rPr lang="en-US" altLang="en-US" sz="2800" i="1" dirty="0" err="1">
                <a:solidFill>
                  <a:schemeClr val="tx1"/>
                </a:solidFill>
                <a:latin typeface="Times New Roman" panose="02020603050405020304" pitchFamily="18" charset="0"/>
              </a:rPr>
              <a:t>trách</a:t>
            </a:r>
            <a:r>
              <a:rPr lang="en-US" altLang="en-US" sz="2800" i="1" dirty="0">
                <a:solidFill>
                  <a:schemeClr val="tx1"/>
                </a:solidFill>
                <a:latin typeface="Times New Roman" panose="02020603050405020304" pitchFamily="18" charset="0"/>
              </a:rPr>
              <a:t> </a:t>
            </a:r>
            <a:r>
              <a:rPr lang="en-US" altLang="en-US" sz="2800" i="1" dirty="0" err="1">
                <a:solidFill>
                  <a:schemeClr val="tx1"/>
                </a:solidFill>
                <a:latin typeface="Times New Roman" panose="02020603050405020304" pitchFamily="18" charset="0"/>
              </a:rPr>
              <a:t>Đội</a:t>
            </a:r>
            <a:r>
              <a:rPr lang="en-US" altLang="en-US" sz="2800" i="1" dirty="0">
                <a:solidFill>
                  <a:schemeClr val="tx1"/>
                </a:solidFill>
                <a:latin typeface="Times New Roman" panose="02020603050405020304" pitchFamily="18" charset="0"/>
              </a:rPr>
              <a:t> </a:t>
            </a:r>
            <a:r>
              <a:rPr lang="en-US" altLang="en-US" sz="2800" i="1" dirty="0" err="1">
                <a:solidFill>
                  <a:schemeClr val="tx1"/>
                </a:solidFill>
                <a:latin typeface="Times New Roman" panose="02020603050405020304" pitchFamily="18" charset="0"/>
              </a:rPr>
              <a:t>từng</a:t>
            </a:r>
            <a:r>
              <a:rPr lang="en-US" altLang="en-US" sz="2800" i="1" dirty="0">
                <a:solidFill>
                  <a:schemeClr val="tx1"/>
                </a:solidFill>
                <a:latin typeface="Times New Roman" panose="02020603050405020304" pitchFamily="18" charset="0"/>
              </a:rPr>
              <a:t> </a:t>
            </a:r>
            <a:r>
              <a:rPr lang="en-US" altLang="en-US" sz="2800" i="1" dirty="0" err="1">
                <a:solidFill>
                  <a:schemeClr val="tx1"/>
                </a:solidFill>
                <a:latin typeface="Times New Roman" panose="02020603050405020304" pitchFamily="18" charset="0"/>
              </a:rPr>
              <a:t>mơ</a:t>
            </a:r>
            <a:r>
              <a:rPr lang="en-US" altLang="en-US" sz="2800" i="1" dirty="0">
                <a:solidFill>
                  <a:schemeClr val="tx1"/>
                </a:solidFill>
                <a:latin typeface="Times New Roman" panose="02020603050405020304" pitchFamily="18" charset="0"/>
              </a:rPr>
              <a:t> </a:t>
            </a:r>
            <a:r>
              <a:rPr lang="en-US" altLang="en-US" sz="2800" i="1" dirty="0" err="1">
                <a:solidFill>
                  <a:schemeClr val="tx1"/>
                </a:solidFill>
                <a:latin typeface="Times New Roman" panose="02020603050405020304" pitchFamily="18" charset="0"/>
              </a:rPr>
              <a:t>ước</a:t>
            </a:r>
            <a:r>
              <a:rPr lang="en-US" altLang="en-US" sz="2800" i="1" dirty="0">
                <a:solidFill>
                  <a:schemeClr val="tx1"/>
                </a:solidFill>
                <a:latin typeface="Times New Roman" panose="02020603050405020304" pitchFamily="18" charset="0"/>
              </a:rPr>
              <a:t> </a:t>
            </a:r>
            <a:r>
              <a:rPr lang="en-US" altLang="en-US" sz="2800" i="1" dirty="0" err="1">
                <a:solidFill>
                  <a:schemeClr val="tx1"/>
                </a:solidFill>
                <a:latin typeface="Times New Roman" panose="02020603050405020304" pitchFamily="18" charset="0"/>
              </a:rPr>
              <a:t>điều</a:t>
            </a:r>
            <a:r>
              <a:rPr lang="en-US" altLang="en-US" sz="2800" i="1" dirty="0">
                <a:solidFill>
                  <a:schemeClr val="tx1"/>
                </a:solidFill>
                <a:latin typeface="Times New Roman" panose="02020603050405020304" pitchFamily="18" charset="0"/>
              </a:rPr>
              <a:t> </a:t>
            </a:r>
            <a:r>
              <a:rPr lang="en-US" altLang="en-US" sz="2800" i="1" dirty="0" err="1">
                <a:solidFill>
                  <a:schemeClr val="tx1"/>
                </a:solidFill>
                <a:latin typeface="Times New Roman" panose="02020603050405020304" pitchFamily="18" charset="0"/>
              </a:rPr>
              <a:t>gì</a:t>
            </a:r>
            <a:r>
              <a:rPr lang="en-US" altLang="en-US" sz="2800" i="1" dirty="0">
                <a:solidFill>
                  <a:schemeClr val="tx1"/>
                </a:solidFill>
                <a:latin typeface="Times New Roman" panose="02020603050405020304" pitchFamily="18" charset="0"/>
              </a:rPr>
              <a:t>?</a:t>
            </a:r>
            <a:endParaRPr lang="en-US" sz="2800" i="1" dirty="0">
              <a:solidFill>
                <a:schemeClr val="tx1"/>
              </a:solidFill>
            </a:endParaRPr>
          </a:p>
        </p:txBody>
      </p:sp>
      <p:sp>
        <p:nvSpPr>
          <p:cNvPr id="3" name="TextBox 2"/>
          <p:cNvSpPr txBox="1"/>
          <p:nvPr/>
        </p:nvSpPr>
        <p:spPr>
          <a:xfrm>
            <a:off x="838200" y="609600"/>
            <a:ext cx="7924800" cy="954107"/>
          </a:xfrm>
          <a:prstGeom prst="rect">
            <a:avLst/>
          </a:prstGeom>
          <a:noFill/>
        </p:spPr>
        <p:txBody>
          <a:bodyPr wrap="square" rtlCol="0">
            <a:spAutoFit/>
          </a:bodyPr>
          <a:lstStyle/>
          <a:p>
            <a:pPr algn="ctr"/>
            <a:r>
              <a:rPr lang="vi-VN" sz="2800" u="sng" dirty="0" err="1">
                <a:latin typeface="Times New Roman" panose="02020603050405020304" pitchFamily="18" charset="0"/>
                <a:cs typeface="Times New Roman" panose="02020603050405020304" pitchFamily="18" charset="0"/>
              </a:rPr>
              <a:t>Tập</a:t>
            </a:r>
            <a:r>
              <a:rPr lang="vi-VN" sz="2800" u="sng" dirty="0">
                <a:latin typeface="Times New Roman" panose="02020603050405020304" pitchFamily="18" charset="0"/>
                <a:cs typeface="Times New Roman" panose="02020603050405020304" pitchFamily="18" charset="0"/>
              </a:rPr>
              <a:t> đọc</a:t>
            </a:r>
            <a:endParaRPr lang="vi-VN" dirty="0">
              <a:latin typeface="Times New Roman" panose="02020603050405020304" pitchFamily="18" charset="0"/>
              <a:cs typeface="Times New Roman" panose="02020603050405020304" pitchFamily="18" charset="0"/>
            </a:endParaRPr>
          </a:p>
          <a:p>
            <a:pPr algn="ctr"/>
            <a:r>
              <a:rPr lang="vi-VN" sz="2800" b="1" dirty="0">
                <a:solidFill>
                  <a:srgbClr val="FF0000"/>
                </a:solidFill>
                <a:latin typeface="Times New Roman" panose="02020603050405020304" pitchFamily="18" charset="0"/>
                <a:cs typeface="Times New Roman" panose="02020603050405020304" pitchFamily="18" charset="0"/>
              </a:rPr>
              <a:t>ĐÔI GIÀY BA TA MÀU XANH</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10042" y="3124200"/>
            <a:ext cx="8405358"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457200"/>
            <a:ext cx="7848600" cy="954107"/>
          </a:xfrm>
          <a:prstGeom prst="rect">
            <a:avLst/>
          </a:prstGeom>
          <a:noFill/>
        </p:spPr>
        <p:txBody>
          <a:bodyPr wrap="square" rtlCol="0">
            <a:spAutoFit/>
          </a:bodyPr>
          <a:lstStyle/>
          <a:p>
            <a:pPr algn="ctr"/>
            <a:r>
              <a:rPr lang="vi-VN" sz="2800" u="sng" dirty="0" err="1">
                <a:latin typeface="Times New Roman" panose="02020603050405020304" pitchFamily="18" charset="0"/>
                <a:cs typeface="Times New Roman" panose="02020603050405020304" pitchFamily="18" charset="0"/>
              </a:rPr>
              <a:t>Tập</a:t>
            </a:r>
            <a:r>
              <a:rPr lang="vi-VN" sz="2800" u="sng" dirty="0">
                <a:latin typeface="Times New Roman" panose="02020603050405020304" pitchFamily="18" charset="0"/>
                <a:cs typeface="Times New Roman" panose="02020603050405020304" pitchFamily="18" charset="0"/>
              </a:rPr>
              <a:t> đọc</a:t>
            </a:r>
            <a:endParaRPr lang="vi-VN" dirty="0">
              <a:latin typeface="Times New Roman" panose="02020603050405020304" pitchFamily="18" charset="0"/>
              <a:cs typeface="Times New Roman" panose="02020603050405020304" pitchFamily="18" charset="0"/>
            </a:endParaRPr>
          </a:p>
          <a:p>
            <a:pPr algn="ctr"/>
            <a:r>
              <a:rPr lang="vi-VN" sz="2800" b="1" dirty="0">
                <a:solidFill>
                  <a:srgbClr val="FF0000"/>
                </a:solidFill>
                <a:latin typeface="Times New Roman" panose="02020603050405020304" pitchFamily="18" charset="0"/>
                <a:cs typeface="Times New Roman" panose="02020603050405020304" pitchFamily="18" charset="0"/>
              </a:rPr>
              <a:t>ĐÔI GIÀY BA TA MÀU XANH</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533400" y="1752600"/>
            <a:ext cx="8229600" cy="1219200"/>
          </a:xfrm>
          <a:prstGeom prst="roundRect">
            <a:avLst/>
          </a:prstGeom>
          <a:solidFill>
            <a:srgbClr val="FFFF99"/>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i="1" dirty="0" err="1">
                <a:solidFill>
                  <a:schemeClr val="tx1"/>
                </a:solidFill>
                <a:latin typeface="Times New Roman" panose="02020603050405020304" pitchFamily="18" charset="0"/>
              </a:rPr>
              <a:t>Tìm</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những</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câu</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văn</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miêu</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tả</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vẻ</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đẹp</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của</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đôi</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giày</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ba</a:t>
            </a:r>
            <a:r>
              <a:rPr lang="en-US" sz="2800" i="1" dirty="0">
                <a:solidFill>
                  <a:schemeClr val="tx1"/>
                </a:solidFill>
                <a:latin typeface="Times New Roman" panose="02020603050405020304" pitchFamily="18" charset="0"/>
              </a:rPr>
              <a:t> ta.</a:t>
            </a:r>
            <a:endParaRPr lang="en-US" sz="2800" i="1" dirty="0">
              <a:solidFill>
                <a:schemeClr val="tx1"/>
              </a:solidFill>
            </a:endParaRPr>
          </a:p>
        </p:txBody>
      </p:sp>
      <p:sp>
        <p:nvSpPr>
          <p:cNvPr id="4" name="TextBox 3"/>
          <p:cNvSpPr txBox="1"/>
          <p:nvPr/>
        </p:nvSpPr>
        <p:spPr>
          <a:xfrm>
            <a:off x="510042" y="3124200"/>
            <a:ext cx="8405358" cy="224676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t>
            </a:r>
            <a:r>
              <a:rPr lang="en-US" sz="2800" u="sng" dirty="0" err="1">
                <a:latin typeface="Times New Roman" panose="02020603050405020304" pitchFamily="18" charset="0"/>
                <a:cs typeface="Times New Roman" panose="02020603050405020304" pitchFamily="18" charset="0"/>
              </a:rPr>
              <a:t>Cổ</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giày</a:t>
            </a:r>
            <a:r>
              <a:rPr lang="en-US" sz="2800" u="sng"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t>
            </a:r>
            <a:r>
              <a:rPr lang="en-US" sz="2800" u="sng" dirty="0" err="1">
                <a:latin typeface="Times New Roman" panose="02020603050405020304" pitchFamily="18" charset="0"/>
                <a:cs typeface="Times New Roman" panose="02020603050405020304" pitchFamily="18" charset="0"/>
              </a:rPr>
              <a:t>Thân</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giày</a:t>
            </a:r>
            <a:r>
              <a:rPr lang="en-US" sz="2800" u="sng"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dáng</a:t>
            </a:r>
            <a:r>
              <a:rPr lang="en-US" sz="2800" dirty="0">
                <a:latin typeface="Times New Roman" panose="02020603050405020304" pitchFamily="18" charset="0"/>
                <a:cs typeface="Times New Roman" panose="02020603050405020304" pitchFamily="18" charset="0"/>
              </a:rPr>
              <a:t> thon </a:t>
            </a:r>
            <a:r>
              <a:rPr lang="en-US" sz="2800" dirty="0" err="1">
                <a:latin typeface="Times New Roman" panose="02020603050405020304" pitchFamily="18" charset="0"/>
                <a:cs typeface="Times New Roman" panose="02020603050405020304" pitchFamily="18" charset="0"/>
              </a:rPr>
              <a:t>thả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da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t>
            </a:r>
            <a:r>
              <a:rPr lang="en-US" sz="2800" u="sng" dirty="0" err="1">
                <a:latin typeface="Times New Roman" panose="02020603050405020304" pitchFamily="18" charset="0"/>
                <a:cs typeface="Times New Roman" panose="02020603050405020304" pitchFamily="18" charset="0"/>
              </a:rPr>
              <a:t>Phần</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thân</a:t>
            </a:r>
            <a:r>
              <a:rPr lang="en-US" sz="2800" u="sng"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ngang</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00"/>
                                        <p:tgtEl>
                                          <p:spTgt spid="4"/>
                                        </p:tgtEl>
                                      </p:cBhvr>
                                    </p:animEffect>
                                    <p:anim calcmode="lin" valueType="num">
                                      <p:cBhvr>
                                        <p:cTn id="13" dur="300" fill="hold"/>
                                        <p:tgtEl>
                                          <p:spTgt spid="4"/>
                                        </p:tgtEl>
                                        <p:attrNameLst>
                                          <p:attrName>ppt_x</p:attrName>
                                        </p:attrNameLst>
                                      </p:cBhvr>
                                      <p:tavLst>
                                        <p:tav tm="0">
                                          <p:val>
                                            <p:strVal val="#ppt_x"/>
                                          </p:val>
                                        </p:tav>
                                        <p:tav tm="100000">
                                          <p:val>
                                            <p:strVal val="#ppt_x"/>
                                          </p:val>
                                        </p:tav>
                                      </p:tavLst>
                                    </p:anim>
                                    <p:anim calcmode="lin" valueType="num">
                                      <p:cBhvr>
                                        <p:cTn id="14" dur="3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7492" y="533400"/>
            <a:ext cx="7953845" cy="954107"/>
          </a:xfrm>
          <a:prstGeom prst="rect">
            <a:avLst/>
          </a:prstGeom>
          <a:noFill/>
        </p:spPr>
        <p:txBody>
          <a:bodyPr wrap="square" rtlCol="0">
            <a:spAutoFit/>
          </a:bodyPr>
          <a:lstStyle/>
          <a:p>
            <a:pPr algn="ctr"/>
            <a:r>
              <a:rPr lang="vi-VN" sz="2800" u="sng" dirty="0" err="1">
                <a:latin typeface="Times New Roman" panose="02020603050405020304" pitchFamily="18" charset="0"/>
                <a:cs typeface="Times New Roman" panose="02020603050405020304" pitchFamily="18" charset="0"/>
              </a:rPr>
              <a:t>Tập</a:t>
            </a:r>
            <a:r>
              <a:rPr lang="vi-VN" sz="2800" u="sng" dirty="0">
                <a:latin typeface="Times New Roman" panose="02020603050405020304" pitchFamily="18" charset="0"/>
                <a:cs typeface="Times New Roman" panose="02020603050405020304" pitchFamily="18" charset="0"/>
              </a:rPr>
              <a:t> đọc</a:t>
            </a:r>
            <a:endParaRPr lang="vi-VN" dirty="0">
              <a:latin typeface="Times New Roman" panose="02020603050405020304" pitchFamily="18" charset="0"/>
              <a:cs typeface="Times New Roman" panose="02020603050405020304" pitchFamily="18" charset="0"/>
            </a:endParaRPr>
          </a:p>
          <a:p>
            <a:pPr algn="ctr"/>
            <a:r>
              <a:rPr lang="vi-VN" sz="2800" b="1" dirty="0">
                <a:solidFill>
                  <a:srgbClr val="FF0000"/>
                </a:solidFill>
                <a:latin typeface="Times New Roman" panose="02020603050405020304" pitchFamily="18" charset="0"/>
                <a:cs typeface="Times New Roman" panose="02020603050405020304" pitchFamily="18" charset="0"/>
              </a:rPr>
              <a:t>ĐÔI GIÀY BA TA MÀU XANH</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533400" y="1752600"/>
            <a:ext cx="8229600" cy="1219200"/>
          </a:xfrm>
          <a:prstGeom prst="roundRect">
            <a:avLst/>
          </a:prstGeom>
          <a:solidFill>
            <a:srgbClr val="FFFF99"/>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i="1" dirty="0" err="1">
                <a:solidFill>
                  <a:schemeClr val="tx1"/>
                </a:solidFill>
                <a:latin typeface="Times New Roman" panose="02020603050405020304" pitchFamily="18" charset="0"/>
              </a:rPr>
              <a:t>Mơ</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ước</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của</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chị</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phụ</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trách</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Đội</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ngày</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ấy</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có</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đạt</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được</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không</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Vì</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sao</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em</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biết</a:t>
            </a:r>
            <a:r>
              <a:rPr lang="en-US" sz="2800" i="1" dirty="0">
                <a:solidFill>
                  <a:schemeClr val="tx1"/>
                </a:solidFill>
                <a:latin typeface="Times New Roman" panose="02020603050405020304" pitchFamily="18" charset="0"/>
              </a:rPr>
              <a:t>?</a:t>
            </a:r>
            <a:endParaRPr lang="en-US" sz="2800" i="1" dirty="0">
              <a:solidFill>
                <a:schemeClr val="tx1"/>
              </a:solidFill>
            </a:endParaRPr>
          </a:p>
        </p:txBody>
      </p:sp>
      <p:sp>
        <p:nvSpPr>
          <p:cNvPr id="4" name="TextBox 3"/>
          <p:cNvSpPr txBox="1"/>
          <p:nvPr/>
        </p:nvSpPr>
        <p:spPr>
          <a:xfrm>
            <a:off x="510042" y="3124200"/>
            <a:ext cx="8405358"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Mơ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thèm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00"/>
                                        <p:tgtEl>
                                          <p:spTgt spid="4"/>
                                        </p:tgtEl>
                                      </p:cBhvr>
                                    </p:animEffect>
                                    <p:anim calcmode="lin" valueType="num">
                                      <p:cBhvr>
                                        <p:cTn id="13" dur="300" fill="hold"/>
                                        <p:tgtEl>
                                          <p:spTgt spid="4"/>
                                        </p:tgtEl>
                                        <p:attrNameLst>
                                          <p:attrName>ppt_x</p:attrName>
                                        </p:attrNameLst>
                                      </p:cBhvr>
                                      <p:tavLst>
                                        <p:tav tm="0">
                                          <p:val>
                                            <p:strVal val="#ppt_x"/>
                                          </p:val>
                                        </p:tav>
                                        <p:tav tm="100000">
                                          <p:val>
                                            <p:strVal val="#ppt_x"/>
                                          </p:val>
                                        </p:tav>
                                      </p:tavLst>
                                    </p:anim>
                                    <p:anim calcmode="lin" valueType="num">
                                      <p:cBhvr>
                                        <p:cTn id="14" dur="3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09600"/>
            <a:ext cx="7848600" cy="954107"/>
          </a:xfrm>
          <a:prstGeom prst="rect">
            <a:avLst/>
          </a:prstGeom>
          <a:noFill/>
        </p:spPr>
        <p:txBody>
          <a:bodyPr wrap="square" rtlCol="0">
            <a:spAutoFit/>
          </a:bodyPr>
          <a:lstStyle/>
          <a:p>
            <a:pPr algn="ctr"/>
            <a:r>
              <a:rPr lang="vi-VN" sz="2800" u="sng" dirty="0" err="1">
                <a:latin typeface="Times New Roman" panose="02020603050405020304" pitchFamily="18" charset="0"/>
                <a:cs typeface="Times New Roman" panose="02020603050405020304" pitchFamily="18" charset="0"/>
              </a:rPr>
              <a:t>Tập</a:t>
            </a:r>
            <a:r>
              <a:rPr lang="vi-VN" sz="2800" u="sng" dirty="0">
                <a:latin typeface="Times New Roman" panose="02020603050405020304" pitchFamily="18" charset="0"/>
                <a:cs typeface="Times New Roman" panose="02020603050405020304" pitchFamily="18" charset="0"/>
              </a:rPr>
              <a:t> đọc</a:t>
            </a:r>
            <a:endParaRPr lang="vi-VN" dirty="0">
              <a:latin typeface="Times New Roman" panose="02020603050405020304" pitchFamily="18" charset="0"/>
              <a:cs typeface="Times New Roman" panose="02020603050405020304" pitchFamily="18" charset="0"/>
            </a:endParaRPr>
          </a:p>
          <a:p>
            <a:pPr algn="ctr"/>
            <a:r>
              <a:rPr lang="vi-VN" sz="2800" b="1" dirty="0">
                <a:solidFill>
                  <a:srgbClr val="FF0000"/>
                </a:solidFill>
                <a:latin typeface="Times New Roman" panose="02020603050405020304" pitchFamily="18" charset="0"/>
                <a:cs typeface="Times New Roman" panose="02020603050405020304" pitchFamily="18" charset="0"/>
              </a:rPr>
              <a:t>ĐÔI GIÀY BA TA MÀU XANH</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28600" y="1752600"/>
            <a:ext cx="8534400" cy="3970318"/>
          </a:xfrm>
          <a:prstGeom prst="rect">
            <a:avLst/>
          </a:prstGeom>
        </p:spPr>
        <p:txBody>
          <a:bodyPr wrap="square">
            <a:spAutoFit/>
          </a:bodyPr>
          <a:lstStyle/>
          <a:p>
            <a:pPr indent="273050" algn="just"/>
            <a:r>
              <a:rPr lang="vi-VN" sz="2800" dirty="0">
                <a:latin typeface="Times New Roman" panose="02020603050405020304" pitchFamily="18" charset="0"/>
                <a:cs typeface="Times New Roman" panose="02020603050405020304" pitchFamily="18" charset="0"/>
              </a:rPr>
              <a:t>Ngày còn bé, có lần tôi đã thấy anh họ tôi đi đôi giày ba ta màu xanh nước biển. Chao ôi! Đôi giày mới đẹp làm sao! Cổ giày ôm sát chân. Thân giày làm bằng vải cứng, dáng thon thả, màu vải như màu da trời những ngày thu. Phần thân giày gần sát cổ có hai hàng khuy dập và luồn một sợi dây trắng nhỏ vắt ngang. Tôi tưởng tượng nếu mang nó vào chắc bước đi sẽ nhẹ và nhanh hơn, tôi sẽ chạy trên những con đường đất mịn trong làng trước cái nhìn thèm muốn của các bạn tôi...</a:t>
            </a:r>
            <a:endParaRPr lang="vi-VN" sz="2800" dirty="0">
              <a:latin typeface="Times New Roman" panose="02020603050405020304" pitchFamily="18" charset="0"/>
              <a:cs typeface="Times New Roman" panose="02020603050405020304" pitchFamily="18" charset="0"/>
            </a:endParaRPr>
          </a:p>
        </p:txBody>
      </p:sp>
      <p:sp>
        <p:nvSpPr>
          <p:cNvPr id="7" name="Cloud Callout 6"/>
          <p:cNvSpPr/>
          <p:nvPr/>
        </p:nvSpPr>
        <p:spPr>
          <a:xfrm>
            <a:off x="-9099" y="5700129"/>
            <a:ext cx="4876800" cy="982682"/>
          </a:xfrm>
          <a:prstGeom prst="cloudCallou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Đoạn 1 cho em biết điều gì?</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8" name="Right Arrow 7"/>
          <p:cNvSpPr/>
          <p:nvPr/>
        </p:nvSpPr>
        <p:spPr>
          <a:xfrm>
            <a:off x="5018964" y="6048705"/>
            <a:ext cx="457200" cy="28553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ounded Rectangle 8"/>
          <p:cNvSpPr/>
          <p:nvPr/>
        </p:nvSpPr>
        <p:spPr>
          <a:xfrm>
            <a:off x="5562600" y="5722918"/>
            <a:ext cx="3352800" cy="754082"/>
          </a:xfrm>
          <a:prstGeom prst="roundRect">
            <a:avLst/>
          </a:prstGeom>
          <a:solidFill>
            <a:srgbClr val="ABE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00FF"/>
                </a:solidFill>
                <a:latin typeface="Times New Roman" panose="02020603050405020304" pitchFamily="18" charset="0"/>
                <a:cs typeface="Times New Roman" panose="02020603050405020304" pitchFamily="18" charset="0"/>
              </a:rPr>
              <a:t>Vẻ đẹp của đôi giày ba ta</a:t>
            </a:r>
            <a:endParaRPr lang="vi-VN" sz="28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2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62000"/>
            <a:ext cx="7848600" cy="954107"/>
          </a:xfrm>
          <a:prstGeom prst="rect">
            <a:avLst/>
          </a:prstGeom>
          <a:noFill/>
        </p:spPr>
        <p:txBody>
          <a:bodyPr wrap="square" rtlCol="0">
            <a:spAutoFit/>
          </a:bodyPr>
          <a:lstStyle/>
          <a:p>
            <a:pPr algn="ctr"/>
            <a:r>
              <a:rPr lang="vi-VN" sz="2800" u="sng" dirty="0" err="1">
                <a:latin typeface="Times New Roman" panose="02020603050405020304" pitchFamily="18" charset="0"/>
                <a:cs typeface="Times New Roman" panose="02020603050405020304" pitchFamily="18" charset="0"/>
              </a:rPr>
              <a:t>Tập</a:t>
            </a:r>
            <a:r>
              <a:rPr lang="vi-VN" sz="2800" u="sng" dirty="0">
                <a:latin typeface="Times New Roman" panose="02020603050405020304" pitchFamily="18" charset="0"/>
                <a:cs typeface="Times New Roman" panose="02020603050405020304" pitchFamily="18" charset="0"/>
              </a:rPr>
              <a:t> đọc</a:t>
            </a:r>
            <a:endParaRPr lang="vi-VN" dirty="0">
              <a:latin typeface="Times New Roman" panose="02020603050405020304" pitchFamily="18" charset="0"/>
              <a:cs typeface="Times New Roman" panose="02020603050405020304" pitchFamily="18" charset="0"/>
            </a:endParaRPr>
          </a:p>
          <a:p>
            <a:pPr algn="ctr"/>
            <a:r>
              <a:rPr lang="vi-VN" sz="2800" b="1" dirty="0">
                <a:solidFill>
                  <a:srgbClr val="FF0000"/>
                </a:solidFill>
                <a:latin typeface="Times New Roman" panose="02020603050405020304" pitchFamily="18" charset="0"/>
                <a:cs typeface="Times New Roman" panose="02020603050405020304" pitchFamily="18" charset="0"/>
              </a:rPr>
              <a:t>ĐÔI GIÀY BA TA MÀU XANH</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52400" y="1905000"/>
            <a:ext cx="8991600" cy="4093428"/>
          </a:xfrm>
          <a:prstGeom prst="rect">
            <a:avLst/>
          </a:prstGeom>
        </p:spPr>
        <p:txBody>
          <a:bodyPr wrap="square">
            <a:spAutoFit/>
          </a:bodyPr>
          <a:lstStyle/>
          <a:p>
            <a:pPr indent="273050" algn="just"/>
            <a:r>
              <a:rPr lang="vi-VN" sz="2600" dirty="0">
                <a:latin typeface="Times New Roman" panose="02020603050405020304" pitchFamily="18" charset="0"/>
                <a:cs typeface="Times New Roman" panose="02020603050405020304" pitchFamily="18" charset="0"/>
              </a:rPr>
              <a:t>Sau này làm công tác Đội ở một phường, có lần tôi phải vận động Lái, một cậu bé lang thang, đi học. Tôi đã theo Lái trên khắp các đường phố. Một lần, tôi bắt gặp cậu ngẩn ngơ nhìn theo đôi giày ba ta màu xanh của một cậu bé đang dạo chơi. Hóa ra trẻ con thời nào cũng giống nhau. Tôi quyết định chọn đôi giày ba ta màu xanh để thưởng cho Lái trong buổi đầu cậu đến lớp. Hôm nhận giày, tay Lái run run, môi cậu mấp máy, mắt hết nhìn đôi giày, lại nhìn xuống đôi bàn chân mình đang ngọ nguậy dưới đất. Lúc ra khỏi lớp, Lái cột hai chiếc giày vào nhau, đeo vào cổ, nhảy tưng tưng.</a:t>
            </a:r>
            <a:endParaRPr lang="vi-VN" sz="2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1" y="533400"/>
            <a:ext cx="8001000" cy="954107"/>
          </a:xfrm>
          <a:prstGeom prst="rect">
            <a:avLst/>
          </a:prstGeom>
          <a:noFill/>
        </p:spPr>
        <p:txBody>
          <a:bodyPr wrap="square" rtlCol="0">
            <a:spAutoFit/>
          </a:bodyPr>
          <a:lstStyle/>
          <a:p>
            <a:pPr algn="ctr"/>
            <a:r>
              <a:rPr lang="vi-VN" sz="2800" u="sng" dirty="0" err="1">
                <a:latin typeface="Times New Roman" panose="02020603050405020304" pitchFamily="18" charset="0"/>
                <a:cs typeface="Times New Roman" panose="02020603050405020304" pitchFamily="18" charset="0"/>
              </a:rPr>
              <a:t>Tập</a:t>
            </a:r>
            <a:r>
              <a:rPr lang="vi-VN" sz="2800" u="sng" dirty="0">
                <a:latin typeface="Times New Roman" panose="02020603050405020304" pitchFamily="18" charset="0"/>
                <a:cs typeface="Times New Roman" panose="02020603050405020304" pitchFamily="18" charset="0"/>
              </a:rPr>
              <a:t> đọc</a:t>
            </a:r>
            <a:endParaRPr lang="vi-VN" dirty="0">
              <a:latin typeface="Times New Roman" panose="02020603050405020304" pitchFamily="18" charset="0"/>
              <a:cs typeface="Times New Roman" panose="02020603050405020304" pitchFamily="18" charset="0"/>
            </a:endParaRPr>
          </a:p>
          <a:p>
            <a:pPr algn="ctr"/>
            <a:r>
              <a:rPr lang="vi-VN" sz="2800" b="1" dirty="0">
                <a:solidFill>
                  <a:srgbClr val="FF0000"/>
                </a:solidFill>
                <a:latin typeface="Times New Roman" panose="02020603050405020304" pitchFamily="18" charset="0"/>
                <a:cs typeface="Times New Roman" panose="02020603050405020304" pitchFamily="18" charset="0"/>
              </a:rPr>
              <a:t>ĐÔI GIÀY BA TA MÀU XANH</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533400" y="1752600"/>
            <a:ext cx="8229600" cy="1219200"/>
          </a:xfrm>
          <a:prstGeom prst="roundRect">
            <a:avLst/>
          </a:prstGeom>
          <a:solidFill>
            <a:srgbClr val="FFFF99"/>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i="1" dirty="0" err="1">
                <a:solidFill>
                  <a:schemeClr val="tx1"/>
                </a:solidFill>
                <a:latin typeface="Times New Roman" panose="02020603050405020304" pitchFamily="18" charset="0"/>
              </a:rPr>
              <a:t>Chị</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phụ</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trách</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Đội</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được</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giao</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việc</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gì</a:t>
            </a:r>
            <a:r>
              <a:rPr lang="en-US" sz="2800" i="1" dirty="0">
                <a:solidFill>
                  <a:schemeClr val="tx1"/>
                </a:solidFill>
                <a:latin typeface="Times New Roman" panose="02020603050405020304" pitchFamily="18" charset="0"/>
              </a:rPr>
              <a:t>?</a:t>
            </a:r>
            <a:endParaRPr lang="en-US" sz="2800" i="1" dirty="0">
              <a:solidFill>
                <a:schemeClr val="tx1"/>
              </a:solidFill>
            </a:endParaRPr>
          </a:p>
        </p:txBody>
      </p:sp>
      <p:sp>
        <p:nvSpPr>
          <p:cNvPr id="4" name="TextBox 3"/>
          <p:cNvSpPr txBox="1"/>
          <p:nvPr/>
        </p:nvSpPr>
        <p:spPr>
          <a:xfrm>
            <a:off x="510042" y="3124200"/>
            <a:ext cx="8405358"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lang</a:t>
            </a:r>
            <a:r>
              <a:rPr lang="en-US" sz="2800" dirty="0">
                <a:latin typeface="Times New Roman" panose="02020603050405020304" pitchFamily="18" charset="0"/>
                <a:cs typeface="Times New Roman" panose="02020603050405020304" pitchFamily="18" charset="0"/>
              </a:rPr>
              <a:t> thang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6172200" y="3601253"/>
            <a:ext cx="1447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1" y="533400"/>
            <a:ext cx="8001000" cy="954107"/>
          </a:xfrm>
          <a:prstGeom prst="rect">
            <a:avLst/>
          </a:prstGeom>
          <a:noFill/>
        </p:spPr>
        <p:txBody>
          <a:bodyPr wrap="square" rtlCol="0">
            <a:spAutoFit/>
          </a:bodyPr>
          <a:lstStyle/>
          <a:p>
            <a:pPr algn="ctr"/>
            <a:r>
              <a:rPr lang="vi-VN" sz="2800" u="sng" dirty="0" err="1">
                <a:latin typeface="Times New Roman" panose="02020603050405020304" pitchFamily="18" charset="0"/>
                <a:cs typeface="Times New Roman" panose="02020603050405020304" pitchFamily="18" charset="0"/>
              </a:rPr>
              <a:t>Tập</a:t>
            </a:r>
            <a:r>
              <a:rPr lang="vi-VN" sz="2800" u="sng" dirty="0">
                <a:latin typeface="Times New Roman" panose="02020603050405020304" pitchFamily="18" charset="0"/>
                <a:cs typeface="Times New Roman" panose="02020603050405020304" pitchFamily="18" charset="0"/>
              </a:rPr>
              <a:t> đọc</a:t>
            </a:r>
            <a:endParaRPr lang="vi-VN" dirty="0">
              <a:latin typeface="Times New Roman" panose="02020603050405020304" pitchFamily="18" charset="0"/>
              <a:cs typeface="Times New Roman" panose="02020603050405020304" pitchFamily="18" charset="0"/>
            </a:endParaRPr>
          </a:p>
          <a:p>
            <a:pPr algn="ctr"/>
            <a:r>
              <a:rPr lang="vi-VN" sz="2800" b="1" dirty="0">
                <a:solidFill>
                  <a:srgbClr val="FF0000"/>
                </a:solidFill>
                <a:latin typeface="Times New Roman" panose="02020603050405020304" pitchFamily="18" charset="0"/>
                <a:cs typeface="Times New Roman" panose="02020603050405020304" pitchFamily="18" charset="0"/>
              </a:rPr>
              <a:t>ĐÔI GIÀY BA TA MÀU XANH</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533400" y="1752600"/>
            <a:ext cx="8229600" cy="1219200"/>
          </a:xfrm>
          <a:prstGeom prst="roundRect">
            <a:avLst/>
          </a:prstGeom>
          <a:solidFill>
            <a:srgbClr val="FFFF99"/>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i="1" dirty="0" err="1">
                <a:solidFill>
                  <a:schemeClr val="tx1"/>
                </a:solidFill>
                <a:latin typeface="Times New Roman" panose="02020603050405020304" pitchFamily="18" charset="0"/>
              </a:rPr>
              <a:t>Chị</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phát</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hiện</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ra</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Lái</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thèm</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muốn</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cái</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gì?Vì</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sao</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chị</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biết</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điều</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đó</a:t>
            </a:r>
            <a:r>
              <a:rPr lang="en-US" sz="2800" i="1" dirty="0">
                <a:solidFill>
                  <a:schemeClr val="tx1"/>
                </a:solidFill>
                <a:latin typeface="Times New Roman" panose="02020603050405020304" pitchFamily="18" charset="0"/>
              </a:rPr>
              <a:t>?</a:t>
            </a:r>
            <a:endParaRPr lang="en-US" sz="2800" i="1" dirty="0">
              <a:solidFill>
                <a:schemeClr val="tx1"/>
              </a:solidFill>
            </a:endParaRPr>
          </a:p>
        </p:txBody>
      </p:sp>
      <p:sp>
        <p:nvSpPr>
          <p:cNvPr id="4" name="TextBox 3"/>
          <p:cNvSpPr txBox="1"/>
          <p:nvPr/>
        </p:nvSpPr>
        <p:spPr>
          <a:xfrm>
            <a:off x="510042" y="3124200"/>
            <a:ext cx="8405358" cy="181588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9155" y="180511"/>
            <a:ext cx="7953845" cy="954107"/>
          </a:xfrm>
          <a:prstGeom prst="rect">
            <a:avLst/>
          </a:prstGeom>
          <a:noFill/>
        </p:spPr>
        <p:txBody>
          <a:bodyPr wrap="square" rtlCol="0">
            <a:spAutoFit/>
          </a:bodyPr>
          <a:lstStyle/>
          <a:p>
            <a:pPr algn="ctr"/>
            <a:r>
              <a:rPr lang="vi-VN" sz="2800" u="sng" dirty="0" err="1">
                <a:latin typeface="Times New Roman" panose="02020603050405020304" pitchFamily="18" charset="0"/>
                <a:cs typeface="Times New Roman" panose="02020603050405020304" pitchFamily="18" charset="0"/>
              </a:rPr>
              <a:t>Tập</a:t>
            </a:r>
            <a:r>
              <a:rPr lang="vi-VN" sz="2800" u="sng" dirty="0">
                <a:latin typeface="Times New Roman" panose="02020603050405020304" pitchFamily="18" charset="0"/>
                <a:cs typeface="Times New Roman" panose="02020603050405020304" pitchFamily="18" charset="0"/>
              </a:rPr>
              <a:t> đọc</a:t>
            </a:r>
            <a:endParaRPr lang="vi-VN" dirty="0">
              <a:latin typeface="Times New Roman" panose="02020603050405020304" pitchFamily="18" charset="0"/>
              <a:cs typeface="Times New Roman" panose="02020603050405020304" pitchFamily="18" charset="0"/>
            </a:endParaRPr>
          </a:p>
          <a:p>
            <a:pPr algn="ctr"/>
            <a:r>
              <a:rPr lang="vi-VN" sz="2800" b="1" dirty="0">
                <a:solidFill>
                  <a:srgbClr val="FF0000"/>
                </a:solidFill>
                <a:latin typeface="Times New Roman" panose="02020603050405020304" pitchFamily="18" charset="0"/>
                <a:cs typeface="Times New Roman" panose="02020603050405020304" pitchFamily="18" charset="0"/>
              </a:rPr>
              <a:t>ĐÔI GIÀY BA TA MÀU XANH</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1295400"/>
            <a:ext cx="9176982" cy="5478423"/>
          </a:xfrm>
          <a:prstGeom prst="rect">
            <a:avLst/>
          </a:prstGeom>
          <a:noFill/>
        </p:spPr>
        <p:txBody>
          <a:bodyPr wrap="square" rtlCol="0">
            <a:spAutoFit/>
          </a:bodyPr>
          <a:lstStyle/>
          <a:p>
            <a:pPr indent="273050" algn="just"/>
            <a:r>
              <a:rPr lang="vi-VN" sz="2200" dirty="0">
                <a:latin typeface="Times New Roman" panose="02020603050405020304" pitchFamily="18" charset="0"/>
                <a:cs typeface="Times New Roman" panose="02020603050405020304" pitchFamily="18" charset="0"/>
              </a:rPr>
              <a:t>Ngày còn bé, có lần tôi đã thấy anh họ tôi đi đôi giày ba ta màu xanh nước biển. Chao ôi! Đôi giày mới đẹp làm sao! Cổ giày ôm sát chân. Thân giày làm bằng vải cứng, dáng thon thả, màu vải như màu da trời những ngày thu. Phần thân giày gần sát cổ có hai hàng khuy dập và luồn một sợi dây trắng nhỏ vắt ngang. Tôi tưởng tượng nếu mang nó vào chắc bước đi sẽ nhẹ và nhanh hơn, tôi sẽ chạy trên những con đường đất mịn trong làng trước cái nhìn thèm muốn của các bạn tôi...</a:t>
            </a:r>
            <a:endParaRPr lang="vi-VN" sz="2200" dirty="0">
              <a:latin typeface="Times New Roman" panose="02020603050405020304" pitchFamily="18" charset="0"/>
              <a:cs typeface="Times New Roman" panose="02020603050405020304" pitchFamily="18" charset="0"/>
            </a:endParaRPr>
          </a:p>
          <a:p>
            <a:pPr indent="273050" algn="just"/>
            <a:r>
              <a:rPr lang="vi-VN" sz="2200" dirty="0">
                <a:latin typeface="Times New Roman" panose="02020603050405020304" pitchFamily="18" charset="0"/>
                <a:cs typeface="Times New Roman" panose="02020603050405020304" pitchFamily="18" charset="0"/>
              </a:rPr>
              <a:t>Sau này làm công tác Đội ở một phường, có lần tôi phải vận động Lái, một cậu bé lang thang, đi học. Tôi đã theo Lái trên khắp các đường phố. Một lần, tôi bắt gặp cậu ngẩn ngơ nhìn theo đôi giày ba ta màu xanh của một cậu bé đang dạo chơi. Hóa ra trẻ con thời nào cũng giống nhau. Tôi quyết định chọn đôi giày ba ta màu xanh để thưởng cho Lái trong buổi đầu cậu đến lớp. Hôm nhận giày, tay Lái run run, môi cậu mấp máy, mắt hết nhìn đôi giày, lại nhìn xuống đôi bàn chân mình đang ngọ nguậy dưới đất. Lúc ra khỏi lớp, Lái cột hai chiếc giày vào nhau, đeo vào cổ, nhảy tưng tưng.</a:t>
            </a:r>
            <a:endParaRPr lang="vi-VN" sz="2200" dirty="0">
              <a:latin typeface="Times New Roman" panose="02020603050405020304" pitchFamily="18" charset="0"/>
              <a:cs typeface="Times New Roman" panose="02020603050405020304" pitchFamily="18" charset="0"/>
            </a:endParaRPr>
          </a:p>
          <a:p>
            <a:pPr indent="273050" algn="r"/>
            <a:r>
              <a:rPr lang="vi-VN" sz="2000" dirty="0">
                <a:latin typeface="Times New Roman" panose="02020603050405020304" pitchFamily="18" charset="0"/>
                <a:cs typeface="Times New Roman" panose="02020603050405020304" pitchFamily="18" charset="0"/>
              </a:rPr>
              <a:t>Theo </a:t>
            </a:r>
            <a:r>
              <a:rPr lang="vi-VN" sz="2000" b="1" dirty="0">
                <a:latin typeface="Times New Roman" panose="02020603050405020304" pitchFamily="18" charset="0"/>
                <a:cs typeface="Times New Roman" panose="02020603050405020304" pitchFamily="18" charset="0"/>
              </a:rPr>
              <a:t>HÀNG CHỨC NGUYÊN</a:t>
            </a:r>
            <a:endParaRPr lang="vi-VN"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9155" y="180511"/>
            <a:ext cx="7953845" cy="954107"/>
          </a:xfrm>
          <a:prstGeom prst="rect">
            <a:avLst/>
          </a:prstGeom>
          <a:noFill/>
        </p:spPr>
        <p:txBody>
          <a:bodyPr wrap="square" rtlCol="0">
            <a:spAutoFit/>
          </a:bodyPr>
          <a:lstStyle/>
          <a:p>
            <a:pPr algn="ctr"/>
            <a:r>
              <a:rPr lang="vi-VN" sz="2800" u="sng" dirty="0" err="1">
                <a:latin typeface="Times New Roman" panose="02020603050405020304" pitchFamily="18" charset="0"/>
                <a:cs typeface="Times New Roman" panose="02020603050405020304" pitchFamily="18" charset="0"/>
              </a:rPr>
              <a:t>Tập</a:t>
            </a:r>
            <a:r>
              <a:rPr lang="vi-VN" sz="2800" u="sng" dirty="0">
                <a:latin typeface="Times New Roman" panose="02020603050405020304" pitchFamily="18" charset="0"/>
                <a:cs typeface="Times New Roman" panose="02020603050405020304" pitchFamily="18" charset="0"/>
              </a:rPr>
              <a:t> đọc</a:t>
            </a:r>
            <a:endParaRPr lang="vi-VN" dirty="0">
              <a:latin typeface="Times New Roman" panose="02020603050405020304" pitchFamily="18" charset="0"/>
              <a:cs typeface="Times New Roman" panose="02020603050405020304" pitchFamily="18" charset="0"/>
            </a:endParaRPr>
          </a:p>
          <a:p>
            <a:pPr algn="ctr"/>
            <a:r>
              <a:rPr lang="vi-VN" sz="2800" b="1" dirty="0">
                <a:solidFill>
                  <a:srgbClr val="FF0000"/>
                </a:solidFill>
                <a:latin typeface="Times New Roman" panose="02020603050405020304" pitchFamily="18" charset="0"/>
                <a:cs typeface="Times New Roman" panose="02020603050405020304" pitchFamily="18" charset="0"/>
              </a:rPr>
              <a:t>ĐÔI GIÀY BA TA MÀU XANH</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533400" y="1752600"/>
            <a:ext cx="8229600" cy="914400"/>
          </a:xfrm>
          <a:prstGeom prst="roundRect">
            <a:avLst/>
          </a:prstGeom>
          <a:solidFill>
            <a:srgbClr val="FFFF99"/>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i="1" dirty="0" err="1">
                <a:solidFill>
                  <a:schemeClr val="tx1"/>
                </a:solidFill>
                <a:latin typeface="Times New Roman" panose="02020603050405020304" pitchFamily="18" charset="0"/>
              </a:rPr>
              <a:t>Chị</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đã</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làm</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gì</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để</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động</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viên</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cậu</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bé</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Lái</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trong</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ngày</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đầu</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tới</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lớp</a:t>
            </a:r>
            <a:r>
              <a:rPr lang="en-US" sz="2800" i="1" dirty="0">
                <a:solidFill>
                  <a:schemeClr val="tx1"/>
                </a:solidFill>
                <a:latin typeface="Times New Roman" panose="02020603050405020304" pitchFamily="18" charset="0"/>
              </a:rPr>
              <a:t>?</a:t>
            </a:r>
            <a:endParaRPr lang="en-US" sz="2800" i="1" dirty="0">
              <a:solidFill>
                <a:schemeClr val="tx1"/>
              </a:solidFill>
            </a:endParaRPr>
          </a:p>
        </p:txBody>
      </p:sp>
      <p:sp>
        <p:nvSpPr>
          <p:cNvPr id="4" name="TextBox 3"/>
          <p:cNvSpPr txBox="1"/>
          <p:nvPr/>
        </p:nvSpPr>
        <p:spPr>
          <a:xfrm>
            <a:off x="510042" y="2895600"/>
            <a:ext cx="8405358"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endParaRPr lang="vi-VN" sz="28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510042" y="4086268"/>
            <a:ext cx="8229600" cy="914400"/>
          </a:xfrm>
          <a:prstGeom prst="roundRect">
            <a:avLst/>
          </a:prstGeom>
          <a:solidFill>
            <a:srgbClr val="FFFF99"/>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i="1" dirty="0" err="1">
                <a:solidFill>
                  <a:schemeClr val="tx1"/>
                </a:solidFill>
                <a:latin typeface="Times New Roman" panose="02020603050405020304" pitchFamily="18" charset="0"/>
              </a:rPr>
              <a:t>Tại</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sao</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chị</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lại</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chọn</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cách</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làm</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đó</a:t>
            </a:r>
            <a:r>
              <a:rPr lang="en-US" sz="2800" i="1" dirty="0">
                <a:solidFill>
                  <a:schemeClr val="tx1"/>
                </a:solidFill>
                <a:latin typeface="Times New Roman" panose="02020603050405020304" pitchFamily="18" charset="0"/>
              </a:rPr>
              <a:t>?</a:t>
            </a:r>
            <a:endParaRPr lang="en-US" sz="2800" i="1" dirty="0">
              <a:solidFill>
                <a:schemeClr val="tx1"/>
              </a:solidFill>
              <a:latin typeface="Times New Roman" panose="02020603050405020304" pitchFamily="18" charset="0"/>
            </a:endParaRPr>
          </a:p>
        </p:txBody>
      </p:sp>
      <p:sp>
        <p:nvSpPr>
          <p:cNvPr id="6" name="TextBox 5"/>
          <p:cNvSpPr txBox="1"/>
          <p:nvPr/>
        </p:nvSpPr>
        <p:spPr>
          <a:xfrm>
            <a:off x="510042" y="5036642"/>
            <a:ext cx="8405358" cy="181588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1" y="457200"/>
            <a:ext cx="8229600" cy="954107"/>
          </a:xfrm>
          <a:prstGeom prst="rect">
            <a:avLst/>
          </a:prstGeom>
          <a:noFill/>
        </p:spPr>
        <p:txBody>
          <a:bodyPr wrap="square" rtlCol="0">
            <a:spAutoFit/>
          </a:bodyPr>
          <a:lstStyle/>
          <a:p>
            <a:pPr algn="ctr"/>
            <a:r>
              <a:rPr lang="vi-VN" sz="2800" u="sng" dirty="0" err="1">
                <a:latin typeface="Times New Roman" panose="02020603050405020304" pitchFamily="18" charset="0"/>
                <a:cs typeface="Times New Roman" panose="02020603050405020304" pitchFamily="18" charset="0"/>
              </a:rPr>
              <a:t>Tập</a:t>
            </a:r>
            <a:r>
              <a:rPr lang="vi-VN" sz="2800" u="sng" dirty="0">
                <a:latin typeface="Times New Roman" panose="02020603050405020304" pitchFamily="18" charset="0"/>
                <a:cs typeface="Times New Roman" panose="02020603050405020304" pitchFamily="18" charset="0"/>
              </a:rPr>
              <a:t> đọc</a:t>
            </a:r>
            <a:endParaRPr lang="vi-VN" dirty="0">
              <a:latin typeface="Times New Roman" panose="02020603050405020304" pitchFamily="18" charset="0"/>
              <a:cs typeface="Times New Roman" panose="02020603050405020304" pitchFamily="18" charset="0"/>
            </a:endParaRPr>
          </a:p>
          <a:p>
            <a:pPr algn="ctr"/>
            <a:r>
              <a:rPr lang="vi-VN" sz="2800" b="1" dirty="0">
                <a:solidFill>
                  <a:srgbClr val="FF0000"/>
                </a:solidFill>
                <a:latin typeface="Times New Roman" panose="02020603050405020304" pitchFamily="18" charset="0"/>
                <a:cs typeface="Times New Roman" panose="02020603050405020304" pitchFamily="18" charset="0"/>
              </a:rPr>
              <a:t>ĐÔI GIÀY BA TA MÀU XANH</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533400" y="1752600"/>
            <a:ext cx="8229600" cy="914400"/>
          </a:xfrm>
          <a:prstGeom prst="roundRect">
            <a:avLst/>
          </a:prstGeom>
          <a:solidFill>
            <a:srgbClr val="FFFF99"/>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i="1" dirty="0" err="1">
                <a:solidFill>
                  <a:schemeClr val="tx1"/>
                </a:solidFill>
                <a:latin typeface="Times New Roman" panose="02020603050405020304" pitchFamily="18" charset="0"/>
              </a:rPr>
              <a:t>Tìm</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những</a:t>
            </a:r>
            <a:r>
              <a:rPr lang="en-US" sz="2800" i="1" dirty="0">
                <a:solidFill>
                  <a:schemeClr val="tx1"/>
                </a:solidFill>
                <a:latin typeface="Times New Roman" panose="02020603050405020304" pitchFamily="18" charset="0"/>
              </a:rPr>
              <a:t> chi </a:t>
            </a:r>
            <a:r>
              <a:rPr lang="en-US" sz="2800" i="1" dirty="0" err="1">
                <a:solidFill>
                  <a:schemeClr val="tx1"/>
                </a:solidFill>
                <a:latin typeface="Times New Roman" panose="02020603050405020304" pitchFamily="18" charset="0"/>
              </a:rPr>
              <a:t>tiết</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nói</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lên</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sự</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cảm</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động</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và</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niềm</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vui</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của</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Lái</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khi</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nhận</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đôi</a:t>
            </a:r>
            <a:r>
              <a:rPr lang="en-US" sz="2800" i="1" dirty="0">
                <a:solidFill>
                  <a:schemeClr val="tx1"/>
                </a:solidFill>
                <a:latin typeface="Times New Roman" panose="02020603050405020304" pitchFamily="18" charset="0"/>
              </a:rPr>
              <a:t> </a:t>
            </a:r>
            <a:r>
              <a:rPr lang="en-US" sz="2800" i="1" dirty="0" err="1">
                <a:solidFill>
                  <a:schemeClr val="tx1"/>
                </a:solidFill>
                <a:latin typeface="Times New Roman" panose="02020603050405020304" pitchFamily="18" charset="0"/>
              </a:rPr>
              <a:t>giày</a:t>
            </a:r>
            <a:r>
              <a:rPr lang="en-US" sz="2800" i="1" dirty="0">
                <a:solidFill>
                  <a:schemeClr val="tx1"/>
                </a:solidFill>
                <a:latin typeface="Times New Roman" panose="02020603050405020304" pitchFamily="18" charset="0"/>
              </a:rPr>
              <a:t>.</a:t>
            </a:r>
            <a:endParaRPr lang="en-US" sz="2800" i="1" dirty="0">
              <a:solidFill>
                <a:schemeClr val="tx1"/>
              </a:solidFill>
            </a:endParaRPr>
          </a:p>
        </p:txBody>
      </p:sp>
      <p:sp>
        <p:nvSpPr>
          <p:cNvPr id="5" name="TextBox 4"/>
          <p:cNvSpPr txBox="1"/>
          <p:nvPr/>
        </p:nvSpPr>
        <p:spPr>
          <a:xfrm>
            <a:off x="510042" y="2895600"/>
            <a:ext cx="8405358" cy="181588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Lái</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run </a:t>
            </a:r>
            <a:r>
              <a:rPr lang="en-US" sz="2800" i="1" dirty="0" err="1">
                <a:latin typeface="Times New Roman" panose="02020603050405020304" pitchFamily="18" charset="0"/>
                <a:cs typeface="Times New Roman" panose="02020603050405020304" pitchFamily="18" charset="0"/>
              </a:rPr>
              <a:t>run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mấp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ngọ</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nguậy</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nhảy</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tưng</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20163"/>
            <a:ext cx="7953845" cy="954107"/>
          </a:xfrm>
          <a:prstGeom prst="rect">
            <a:avLst/>
          </a:prstGeom>
          <a:noFill/>
        </p:spPr>
        <p:txBody>
          <a:bodyPr wrap="square" rtlCol="0">
            <a:spAutoFit/>
          </a:bodyPr>
          <a:lstStyle/>
          <a:p>
            <a:pPr algn="ctr"/>
            <a:r>
              <a:rPr lang="vi-VN" sz="2800" u="sng" dirty="0" err="1">
                <a:latin typeface="Times New Roman" panose="02020603050405020304" pitchFamily="18" charset="0"/>
                <a:cs typeface="Times New Roman" panose="02020603050405020304" pitchFamily="18" charset="0"/>
              </a:rPr>
              <a:t>Tập</a:t>
            </a:r>
            <a:r>
              <a:rPr lang="vi-VN" sz="2800" u="sng" dirty="0">
                <a:latin typeface="Times New Roman" panose="02020603050405020304" pitchFamily="18" charset="0"/>
                <a:cs typeface="Times New Roman" panose="02020603050405020304" pitchFamily="18" charset="0"/>
              </a:rPr>
              <a:t> đọc</a:t>
            </a:r>
            <a:endParaRPr lang="vi-VN" dirty="0">
              <a:latin typeface="Times New Roman" panose="02020603050405020304" pitchFamily="18" charset="0"/>
              <a:cs typeface="Times New Roman" panose="02020603050405020304" pitchFamily="18" charset="0"/>
            </a:endParaRPr>
          </a:p>
          <a:p>
            <a:pPr algn="ctr"/>
            <a:r>
              <a:rPr lang="vi-VN" sz="2800" b="1" dirty="0">
                <a:solidFill>
                  <a:srgbClr val="FF0000"/>
                </a:solidFill>
                <a:latin typeface="Times New Roman" panose="02020603050405020304" pitchFamily="18" charset="0"/>
                <a:cs typeface="Times New Roman" panose="02020603050405020304" pitchFamily="18" charset="0"/>
              </a:rPr>
              <a:t>ĐÔI GIÀY BA TA MÀU XANH</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2400" y="1582341"/>
            <a:ext cx="8991600" cy="4093428"/>
          </a:xfrm>
          <a:prstGeom prst="rect">
            <a:avLst/>
          </a:prstGeom>
        </p:spPr>
        <p:txBody>
          <a:bodyPr wrap="square">
            <a:spAutoFit/>
          </a:bodyPr>
          <a:lstStyle/>
          <a:p>
            <a:pPr indent="273050" algn="just"/>
            <a:r>
              <a:rPr lang="vi-VN" sz="2600" dirty="0">
                <a:latin typeface="Times New Roman" panose="02020603050405020304" pitchFamily="18" charset="0"/>
                <a:cs typeface="Times New Roman" panose="02020603050405020304" pitchFamily="18" charset="0"/>
              </a:rPr>
              <a:t>Sau này làm công tác Đội ở một phường, có lần tôi phải vận động Lái, một cậu bé lang thang, đi học. Tôi đã theo Lái trên khắp các đường phố. Một lần, tôi bắt gặp cậu ngẩn ngơ nhìn theo đôi giày ba ta màu xanh của một cậu bé đang dạo chơi. Hóa ra trẻ con thời nào cũng giống nhau. Tôi quyết định chọn đôi giày ba ta màu xanh để thưởng cho Lái trong buổi đầu cậu đến lớp. Hôm nhận giày, tay Lái run run, môi cậu mấp máy, mắt hết nhìn đôi giày, lại nhìn xuống đôi bàn chân mình đang ngọ nguậy dưới đất. Lúc ra khỏi lớp, Lái cột hai chiếc giày vào nhau, đeo vào cổ, nhảy tưng tưng.</a:t>
            </a:r>
            <a:endParaRPr lang="vi-VN" sz="2600" dirty="0">
              <a:latin typeface="Times New Roman" panose="02020603050405020304" pitchFamily="18" charset="0"/>
              <a:cs typeface="Times New Roman" panose="02020603050405020304" pitchFamily="18" charset="0"/>
            </a:endParaRPr>
          </a:p>
        </p:txBody>
      </p:sp>
      <p:sp>
        <p:nvSpPr>
          <p:cNvPr id="4" name="Cloud Callout 3"/>
          <p:cNvSpPr/>
          <p:nvPr/>
        </p:nvSpPr>
        <p:spPr>
          <a:xfrm>
            <a:off x="-26159" y="5498824"/>
            <a:ext cx="3455159" cy="1359176"/>
          </a:xfrm>
          <a:prstGeom prst="cloudCallou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Đoạn 2 cho em biết điều gì?</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ight Arrow 4"/>
          <p:cNvSpPr/>
          <p:nvPr/>
        </p:nvSpPr>
        <p:spPr>
          <a:xfrm>
            <a:off x="3432412" y="5998095"/>
            <a:ext cx="457200" cy="28553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ounded Rectangle 5"/>
          <p:cNvSpPr/>
          <p:nvPr/>
        </p:nvSpPr>
        <p:spPr>
          <a:xfrm>
            <a:off x="4038600" y="5498824"/>
            <a:ext cx="5105399" cy="1206776"/>
          </a:xfrm>
          <a:prstGeom prst="roundRect">
            <a:avLst/>
          </a:prstGeom>
          <a:solidFill>
            <a:srgbClr val="ABE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0000FF"/>
                </a:solidFill>
                <a:latin typeface="Times New Roman" panose="02020603050405020304" pitchFamily="18" charset="0"/>
                <a:cs typeface="Times New Roman" panose="02020603050405020304" pitchFamily="18" charset="0"/>
              </a:rPr>
              <a:t>Chị phụ trách đã vận động được Lái đi học. Niềm vui của Lái khi nhận được đôi giày.</a:t>
            </a:r>
            <a:endParaRPr lang="vi-VN" sz="28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ppt_x"/>
                                          </p:val>
                                        </p:tav>
                                        <p:tav tm="100000">
                                          <p:val>
                                            <p:strVal val="#ppt_x"/>
                                          </p:val>
                                        </p:tav>
                                      </p:tavLst>
                                    </p:anim>
                                    <p:anim calcmode="lin" valueType="num">
                                      <p:cBhvr additive="base">
                                        <p:cTn id="8" dur="3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 fill="hold"/>
                                        <p:tgtEl>
                                          <p:spTgt spid="5"/>
                                        </p:tgtEl>
                                        <p:attrNameLst>
                                          <p:attrName>ppt_x</p:attrName>
                                        </p:attrNameLst>
                                      </p:cBhvr>
                                      <p:tavLst>
                                        <p:tav tm="0">
                                          <p:val>
                                            <p:strVal val="#ppt_x"/>
                                          </p:val>
                                        </p:tav>
                                        <p:tav tm="100000">
                                          <p:val>
                                            <p:strVal val="#ppt_x"/>
                                          </p:val>
                                        </p:tav>
                                      </p:tavLst>
                                    </p:anim>
                                    <p:anim calcmode="lin" valueType="num">
                                      <p:cBhvr additive="base">
                                        <p:cTn id="12" dur="2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2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425005"/>
            <a:ext cx="7543800" cy="2553335"/>
          </a:xfrm>
          <a:prstGeom prst="rect">
            <a:avLst/>
          </a:prstGeom>
          <a:solidFill>
            <a:schemeClr val="accent5"/>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en-US" sz="4000" b="1" i="1" dirty="0" err="1">
                <a:latin typeface="Times New Roman" panose="02020603050405020304" pitchFamily="18" charset="0"/>
              </a:rPr>
              <a:t>Nội</a:t>
            </a:r>
            <a:r>
              <a:rPr lang="en-US" altLang="en-US" sz="4000" b="1" i="1" dirty="0">
                <a:latin typeface="Times New Roman" panose="02020603050405020304" pitchFamily="18" charset="0"/>
              </a:rPr>
              <a:t> dung: </a:t>
            </a:r>
            <a:r>
              <a:rPr lang="en-US" altLang="en-US" sz="4000" b="1" i="1" dirty="0" err="1">
                <a:latin typeface="Times New Roman" panose="02020603050405020304" pitchFamily="18" charset="0"/>
              </a:rPr>
              <a:t>Chị</a:t>
            </a:r>
            <a:r>
              <a:rPr lang="en-US" altLang="en-US" sz="4000" b="1" i="1" dirty="0">
                <a:latin typeface="Times New Roman" panose="02020603050405020304" pitchFamily="18" charset="0"/>
              </a:rPr>
              <a:t> </a:t>
            </a:r>
            <a:r>
              <a:rPr lang="en-US" altLang="en-US" sz="4000" b="1" i="1" dirty="0" err="1">
                <a:latin typeface="Times New Roman" panose="02020603050405020304" pitchFamily="18" charset="0"/>
              </a:rPr>
              <a:t>phụ</a:t>
            </a:r>
            <a:r>
              <a:rPr lang="en-US" altLang="en-US" sz="4000" b="1" i="1" dirty="0">
                <a:latin typeface="Times New Roman" panose="02020603050405020304" pitchFamily="18" charset="0"/>
              </a:rPr>
              <a:t> </a:t>
            </a:r>
            <a:r>
              <a:rPr lang="en-US" altLang="en-US" sz="4000" b="1" i="1" dirty="0" err="1">
                <a:latin typeface="Times New Roman" panose="02020603050405020304" pitchFamily="18" charset="0"/>
              </a:rPr>
              <a:t>trách</a:t>
            </a:r>
            <a:r>
              <a:rPr lang="en-US" altLang="en-US" sz="4000" b="1" i="1" dirty="0">
                <a:latin typeface="Times New Roman" panose="02020603050405020304" pitchFamily="18" charset="0"/>
              </a:rPr>
              <a:t> </a:t>
            </a:r>
            <a:r>
              <a:rPr lang="en-US" altLang="en-US" sz="4000" b="1" i="1" dirty="0" err="1">
                <a:latin typeface="Times New Roman" panose="02020603050405020304" pitchFamily="18" charset="0"/>
              </a:rPr>
              <a:t>quan</a:t>
            </a:r>
            <a:r>
              <a:rPr lang="en-US" altLang="en-US" sz="4000" b="1" i="1" dirty="0">
                <a:latin typeface="Times New Roman" panose="02020603050405020304" pitchFamily="18" charset="0"/>
              </a:rPr>
              <a:t> </a:t>
            </a:r>
            <a:r>
              <a:rPr lang="en-US" altLang="en-US" sz="4000" b="1" i="1" dirty="0" err="1">
                <a:latin typeface="Times New Roman" panose="02020603050405020304" pitchFamily="18" charset="0"/>
              </a:rPr>
              <a:t>tâm</a:t>
            </a:r>
            <a:r>
              <a:rPr lang="en-US" altLang="en-US" sz="4000" b="1" i="1" dirty="0">
                <a:latin typeface="Times New Roman" panose="02020603050405020304" pitchFamily="18" charset="0"/>
              </a:rPr>
              <a:t> </a:t>
            </a:r>
            <a:r>
              <a:rPr lang="en-US" altLang="en-US" sz="4000" b="1" i="1" dirty="0" err="1">
                <a:latin typeface="Times New Roman" panose="02020603050405020304" pitchFamily="18" charset="0"/>
              </a:rPr>
              <a:t>tới</a:t>
            </a:r>
            <a:r>
              <a:rPr lang="en-US" altLang="en-US" sz="4000" b="1" i="1" dirty="0">
                <a:latin typeface="Times New Roman" panose="02020603050405020304" pitchFamily="18" charset="0"/>
              </a:rPr>
              <a:t> </a:t>
            </a:r>
            <a:r>
              <a:rPr lang="en-US" altLang="en-US" sz="4000" b="1" i="1" dirty="0" err="1">
                <a:latin typeface="Times New Roman" panose="02020603050405020304" pitchFamily="18" charset="0"/>
              </a:rPr>
              <a:t>ước</a:t>
            </a:r>
            <a:r>
              <a:rPr lang="en-US" altLang="en-US" sz="4000" b="1" i="1" dirty="0">
                <a:latin typeface="Times New Roman" panose="02020603050405020304" pitchFamily="18" charset="0"/>
              </a:rPr>
              <a:t> </a:t>
            </a:r>
            <a:r>
              <a:rPr lang="en-US" altLang="en-US" sz="4000" b="1" i="1" dirty="0" err="1">
                <a:latin typeface="Times New Roman" panose="02020603050405020304" pitchFamily="18" charset="0"/>
              </a:rPr>
              <a:t>mơ</a:t>
            </a:r>
            <a:r>
              <a:rPr lang="en-US" altLang="en-US" sz="4000" b="1" i="1" dirty="0">
                <a:latin typeface="Times New Roman" panose="02020603050405020304" pitchFamily="18" charset="0"/>
              </a:rPr>
              <a:t> </a:t>
            </a:r>
            <a:r>
              <a:rPr lang="en-US" altLang="en-US" sz="4000" b="1" i="1" dirty="0" err="1">
                <a:latin typeface="Times New Roman" panose="02020603050405020304" pitchFamily="18" charset="0"/>
              </a:rPr>
              <a:t>của</a:t>
            </a:r>
            <a:r>
              <a:rPr lang="en-US" altLang="en-US" sz="4000" b="1" i="1" dirty="0">
                <a:latin typeface="Times New Roman" panose="02020603050405020304" pitchFamily="18" charset="0"/>
              </a:rPr>
              <a:t> </a:t>
            </a:r>
            <a:r>
              <a:rPr lang="en-US" altLang="en-US" sz="4000" b="1" i="1" dirty="0" err="1">
                <a:latin typeface="Times New Roman" panose="02020603050405020304" pitchFamily="18" charset="0"/>
              </a:rPr>
              <a:t>cậu</a:t>
            </a:r>
            <a:r>
              <a:rPr lang="en-US" altLang="en-US" sz="4000" b="1" i="1" dirty="0">
                <a:latin typeface="Times New Roman" panose="02020603050405020304" pitchFamily="18" charset="0"/>
              </a:rPr>
              <a:t> </a:t>
            </a:r>
            <a:r>
              <a:rPr lang="en-US" altLang="en-US" sz="4000" b="1" i="1" dirty="0" err="1">
                <a:latin typeface="Times New Roman" panose="02020603050405020304" pitchFamily="18" charset="0"/>
              </a:rPr>
              <a:t>bé</a:t>
            </a:r>
            <a:r>
              <a:rPr lang="en-US" altLang="en-US" sz="4000" b="1" i="1" dirty="0">
                <a:latin typeface="Times New Roman" panose="02020603050405020304" pitchFamily="18" charset="0"/>
              </a:rPr>
              <a:t> </a:t>
            </a:r>
            <a:r>
              <a:rPr lang="en-US" altLang="en-US" sz="4000" b="1" i="1" dirty="0" err="1">
                <a:latin typeface="Times New Roman" panose="02020603050405020304" pitchFamily="18" charset="0"/>
              </a:rPr>
              <a:t>Lái</a:t>
            </a:r>
            <a:r>
              <a:rPr lang="en-US" altLang="en-US" sz="4000" b="1" i="1" dirty="0">
                <a:latin typeface="Times New Roman" panose="02020603050405020304" pitchFamily="18" charset="0"/>
              </a:rPr>
              <a:t>, </a:t>
            </a:r>
            <a:r>
              <a:rPr lang="en-US" altLang="en-US" sz="4000" b="1" i="1" dirty="0" err="1">
                <a:latin typeface="Times New Roman" panose="02020603050405020304" pitchFamily="18" charset="0"/>
              </a:rPr>
              <a:t>làm</a:t>
            </a:r>
            <a:r>
              <a:rPr lang="en-US" altLang="en-US" sz="4000" b="1" i="1" dirty="0">
                <a:latin typeface="Times New Roman" panose="02020603050405020304" pitchFamily="18" charset="0"/>
              </a:rPr>
              <a:t> </a:t>
            </a:r>
            <a:r>
              <a:rPr lang="en-US" altLang="en-US" sz="4000" b="1" i="1" dirty="0" err="1">
                <a:latin typeface="Times New Roman" panose="02020603050405020304" pitchFamily="18" charset="0"/>
              </a:rPr>
              <a:t>cho</a:t>
            </a:r>
            <a:r>
              <a:rPr lang="en-US" altLang="en-US" sz="4000" b="1" i="1" dirty="0">
                <a:latin typeface="Times New Roman" panose="02020603050405020304" pitchFamily="18" charset="0"/>
              </a:rPr>
              <a:t> </a:t>
            </a:r>
            <a:r>
              <a:rPr lang="en-US" altLang="en-US" sz="4000" b="1" i="1" dirty="0" err="1">
                <a:latin typeface="Times New Roman" panose="02020603050405020304" pitchFamily="18" charset="0"/>
              </a:rPr>
              <a:t>cậu</a:t>
            </a:r>
            <a:r>
              <a:rPr lang="en-US" altLang="en-US" sz="4000" b="1" i="1" dirty="0">
                <a:latin typeface="Times New Roman" panose="02020603050405020304" pitchFamily="18" charset="0"/>
              </a:rPr>
              <a:t> </a:t>
            </a:r>
            <a:r>
              <a:rPr lang="en-US" altLang="en-US" sz="4000" b="1" i="1" dirty="0" err="1">
                <a:latin typeface="Times New Roman" panose="02020603050405020304" pitchFamily="18" charset="0"/>
              </a:rPr>
              <a:t>xúc</a:t>
            </a:r>
            <a:r>
              <a:rPr lang="en-US" altLang="en-US" sz="4000" b="1" i="1" dirty="0">
                <a:latin typeface="Times New Roman" panose="02020603050405020304" pitchFamily="18" charset="0"/>
              </a:rPr>
              <a:t> </a:t>
            </a:r>
            <a:r>
              <a:rPr lang="en-US" altLang="en-US" sz="4000" b="1" i="1" dirty="0" err="1">
                <a:latin typeface="Times New Roman" panose="02020603050405020304" pitchFamily="18" charset="0"/>
              </a:rPr>
              <a:t>động</a:t>
            </a:r>
            <a:r>
              <a:rPr lang="en-US" altLang="en-US" sz="4000" b="1" i="1" dirty="0">
                <a:latin typeface="Times New Roman" panose="02020603050405020304" pitchFamily="18" charset="0"/>
              </a:rPr>
              <a:t> </a:t>
            </a:r>
            <a:r>
              <a:rPr lang="en-US" altLang="en-US" sz="4000" b="1" i="1" dirty="0" err="1">
                <a:latin typeface="Times New Roman" panose="02020603050405020304" pitchFamily="18" charset="0"/>
              </a:rPr>
              <a:t>và</a:t>
            </a:r>
            <a:r>
              <a:rPr lang="en-US" altLang="en-US" sz="4000" b="1" i="1" dirty="0">
                <a:latin typeface="Times New Roman" panose="02020603050405020304" pitchFamily="18" charset="0"/>
              </a:rPr>
              <a:t> </a:t>
            </a:r>
            <a:r>
              <a:rPr lang="en-US" altLang="en-US" sz="4000" b="1" i="1" dirty="0" err="1">
                <a:latin typeface="Times New Roman" panose="02020603050405020304" pitchFamily="18" charset="0"/>
              </a:rPr>
              <a:t>vui</a:t>
            </a:r>
            <a:r>
              <a:rPr lang="en-US" altLang="en-US" sz="4000" b="1" i="1" dirty="0">
                <a:latin typeface="Times New Roman" panose="02020603050405020304" pitchFamily="18" charset="0"/>
              </a:rPr>
              <a:t> </a:t>
            </a:r>
            <a:r>
              <a:rPr lang="en-US" altLang="en-US" sz="4000" b="1" i="1" dirty="0" err="1">
                <a:latin typeface="Times New Roman" panose="02020603050405020304" pitchFamily="18" charset="0"/>
              </a:rPr>
              <a:t>sướng</a:t>
            </a:r>
            <a:r>
              <a:rPr lang="en-US" altLang="en-US" sz="4000" b="1" i="1" dirty="0">
                <a:latin typeface="Times New Roman" panose="02020603050405020304" pitchFamily="18" charset="0"/>
              </a:rPr>
              <a:t> </a:t>
            </a:r>
            <a:r>
              <a:rPr lang="en-US" altLang="en-US" sz="4000" b="1" i="1" dirty="0" err="1">
                <a:latin typeface="Times New Roman" panose="02020603050405020304" pitchFamily="18" charset="0"/>
              </a:rPr>
              <a:t>trong buổi đầu tiên đến lớp</a:t>
            </a:r>
            <a:r>
              <a:rPr lang="en-US" altLang="en-US" sz="4000" b="1" i="1" dirty="0">
                <a:latin typeface="Times New Roman" panose="02020603050405020304" pitchFamily="18" charset="0"/>
              </a:rPr>
              <a:t>.</a:t>
            </a:r>
            <a:endParaRPr lang="en-US" altLang="en-US" sz="4000" b="1" i="1" dirty="0">
              <a:latin typeface="Times New Roman" panose="02020603050405020304" pitchFamily="18" charset="0"/>
            </a:endParaRPr>
          </a:p>
        </p:txBody>
      </p:sp>
      <p:sp>
        <p:nvSpPr>
          <p:cNvPr id="3" name="TextBox 2"/>
          <p:cNvSpPr txBox="1"/>
          <p:nvPr/>
        </p:nvSpPr>
        <p:spPr>
          <a:xfrm>
            <a:off x="785577" y="685800"/>
            <a:ext cx="7953845" cy="954107"/>
          </a:xfrm>
          <a:prstGeom prst="rect">
            <a:avLst/>
          </a:prstGeom>
          <a:noFill/>
        </p:spPr>
        <p:txBody>
          <a:bodyPr wrap="square" rtlCol="0">
            <a:spAutoFit/>
          </a:bodyPr>
          <a:lstStyle/>
          <a:p>
            <a:pPr algn="ctr"/>
            <a:r>
              <a:rPr lang="vi-VN" sz="2800" u="sng" dirty="0" err="1">
                <a:latin typeface="Times New Roman" panose="02020603050405020304" pitchFamily="18" charset="0"/>
                <a:cs typeface="Times New Roman" panose="02020603050405020304" pitchFamily="18" charset="0"/>
              </a:rPr>
              <a:t>Tập</a:t>
            </a:r>
            <a:r>
              <a:rPr lang="vi-VN" sz="2800" u="sng" dirty="0">
                <a:latin typeface="Times New Roman" panose="02020603050405020304" pitchFamily="18" charset="0"/>
                <a:cs typeface="Times New Roman" panose="02020603050405020304" pitchFamily="18" charset="0"/>
              </a:rPr>
              <a:t> đọc</a:t>
            </a:r>
            <a:endParaRPr lang="vi-VN" dirty="0">
              <a:latin typeface="Times New Roman" panose="02020603050405020304" pitchFamily="18" charset="0"/>
              <a:cs typeface="Times New Roman" panose="02020603050405020304" pitchFamily="18" charset="0"/>
            </a:endParaRPr>
          </a:p>
          <a:p>
            <a:pPr algn="ctr"/>
            <a:r>
              <a:rPr lang="vi-VN" sz="2800" b="1" dirty="0">
                <a:solidFill>
                  <a:srgbClr val="FF0000"/>
                </a:solidFill>
                <a:latin typeface="Times New Roman" panose="02020603050405020304" pitchFamily="18" charset="0"/>
                <a:cs typeface="Times New Roman" panose="02020603050405020304" pitchFamily="18" charset="0"/>
              </a:rPr>
              <a:t>ĐÔI GIÀY BA TA MÀU XANH</a:t>
            </a:r>
            <a:endParaRPr lang="vi-VN"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2590800" y="2971800"/>
            <a:ext cx="4876800" cy="1981200"/>
          </a:xfrm>
          <a:prstGeom prst="rect">
            <a:avLst/>
          </a:prstGeom>
          <a:noFill/>
        </p:spPr>
        <p:txBody>
          <a:bodyPr wrap="square" rtlCol="0">
            <a:prstTxWarp prst="textChevron">
              <a:avLst>
                <a:gd name="adj" fmla="val 8467"/>
              </a:avLst>
            </a:prstTxWarp>
            <a:spAutoFit/>
          </a:bodyPr>
          <a:lstStyle/>
          <a:p>
            <a:r>
              <a:rPr lang="en-US" sz="2800" dirty="0" err="1">
                <a:solidFill>
                  <a:srgbClr val="0000FF"/>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Đọc</a:t>
            </a:r>
            <a:r>
              <a:rPr lang="en-US" sz="2800" dirty="0">
                <a:solidFill>
                  <a:srgbClr val="0000FF"/>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 </a:t>
            </a:r>
            <a:r>
              <a:rPr lang="en-US" sz="2800" dirty="0" err="1">
                <a:solidFill>
                  <a:srgbClr val="0000FF"/>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diễn</a:t>
            </a:r>
            <a:r>
              <a:rPr lang="en-US" sz="2800" dirty="0">
                <a:solidFill>
                  <a:srgbClr val="0000FF"/>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 </a:t>
            </a:r>
            <a:r>
              <a:rPr lang="en-US" sz="2800" dirty="0" err="1">
                <a:solidFill>
                  <a:srgbClr val="0000FF"/>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cảm</a:t>
            </a:r>
            <a:endParaRPr lang="vi-VN" sz="2800" dirty="0">
              <a:solidFill>
                <a:srgbClr val="0000FF"/>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9155" y="838200"/>
            <a:ext cx="7725245" cy="954107"/>
          </a:xfrm>
          <a:prstGeom prst="rect">
            <a:avLst/>
          </a:prstGeom>
          <a:noFill/>
        </p:spPr>
        <p:txBody>
          <a:bodyPr wrap="square" rtlCol="0">
            <a:spAutoFit/>
          </a:bodyPr>
          <a:lstStyle/>
          <a:p>
            <a:pPr algn="ctr"/>
            <a:r>
              <a:rPr lang="vi-VN" sz="2800" u="sng" dirty="0" err="1">
                <a:latin typeface="Times New Roman" panose="02020603050405020304" pitchFamily="18" charset="0"/>
                <a:cs typeface="Times New Roman" panose="02020603050405020304" pitchFamily="18" charset="0"/>
              </a:rPr>
              <a:t>Tập</a:t>
            </a:r>
            <a:r>
              <a:rPr lang="vi-VN" sz="2800" u="sng" dirty="0">
                <a:latin typeface="Times New Roman" panose="02020603050405020304" pitchFamily="18" charset="0"/>
                <a:cs typeface="Times New Roman" panose="02020603050405020304" pitchFamily="18" charset="0"/>
              </a:rPr>
              <a:t> </a:t>
            </a:r>
            <a:r>
              <a:rPr lang="vi-VN" sz="2800" u="sng" dirty="0" err="1">
                <a:latin typeface="Times New Roman" panose="02020603050405020304" pitchFamily="18" charset="0"/>
                <a:cs typeface="Times New Roman" panose="02020603050405020304" pitchFamily="18" charset="0"/>
              </a:rPr>
              <a:t>đọc</a:t>
            </a:r>
            <a:endParaRPr lang="vi-VN" dirty="0">
              <a:latin typeface="Times New Roman" panose="02020603050405020304" pitchFamily="18" charset="0"/>
              <a:cs typeface="Times New Roman" panose="02020603050405020304" pitchFamily="18" charset="0"/>
            </a:endParaRPr>
          </a:p>
          <a:p>
            <a:pPr algn="ctr"/>
            <a:r>
              <a:rPr lang="vi-VN" sz="2800" b="1" dirty="0">
                <a:solidFill>
                  <a:srgbClr val="FF0000"/>
                </a:solidFill>
                <a:latin typeface="Times New Roman" panose="02020603050405020304" pitchFamily="18" charset="0"/>
                <a:cs typeface="Times New Roman" panose="02020603050405020304" pitchFamily="18" charset="0"/>
              </a:rPr>
              <a:t>ĐÔI GIÀY BA TA MÀU XANH</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09155" y="2209800"/>
            <a:ext cx="7953845" cy="2246769"/>
          </a:xfrm>
          <a:prstGeom prst="rect">
            <a:avLst/>
          </a:prstGeom>
          <a:noFill/>
        </p:spPr>
        <p:txBody>
          <a:bodyPr wrap="square" rtlCol="0">
            <a:spAutoFit/>
          </a:bodyPr>
          <a:lstStyle/>
          <a:p>
            <a:pPr indent="273050"/>
            <a:r>
              <a:rPr lang="vi-VN" sz="2800" dirty="0">
                <a:latin typeface="Times New Roman" panose="02020603050405020304" pitchFamily="18" charset="0"/>
                <a:cs typeface="Times New Roman" panose="02020603050405020304" pitchFamily="18" charset="0"/>
              </a:rPr>
              <a:t>Hôm nhận giày,</a:t>
            </a:r>
            <a:r>
              <a:rPr lang="vi-VN" sz="2800" b="1" dirty="0">
                <a:solidFill>
                  <a:srgbClr val="FF0000"/>
                </a:solidFill>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tay Lái </a:t>
            </a:r>
            <a:r>
              <a:rPr lang="vi-VN" sz="2800" b="1" u="sng" dirty="0">
                <a:latin typeface="Times New Roman" panose="02020603050405020304" pitchFamily="18" charset="0"/>
                <a:cs typeface="Times New Roman" panose="02020603050405020304" pitchFamily="18" charset="0"/>
              </a:rPr>
              <a:t>run run</a:t>
            </a:r>
            <a:r>
              <a:rPr lang="vi-VN" sz="2800" dirty="0">
                <a:latin typeface="Times New Roman" panose="02020603050405020304" pitchFamily="18" charset="0"/>
                <a:cs typeface="Times New Roman" panose="02020603050405020304" pitchFamily="18" charset="0"/>
              </a:rPr>
              <a:t>,</a:t>
            </a:r>
            <a:r>
              <a:rPr lang="vi-VN" sz="2800" b="1" dirty="0">
                <a:solidFill>
                  <a:srgbClr val="FF0000"/>
                </a:solidFill>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môi cậu </a:t>
            </a:r>
            <a:r>
              <a:rPr lang="vi-VN" sz="2800" b="1" u="sng" dirty="0">
                <a:latin typeface="Times New Roman" panose="02020603050405020304" pitchFamily="18" charset="0"/>
                <a:cs typeface="Times New Roman" panose="02020603050405020304" pitchFamily="18" charset="0"/>
              </a:rPr>
              <a:t>mấp máy</a:t>
            </a:r>
            <a:r>
              <a:rPr lang="vi-VN" sz="2800" dirty="0">
                <a:latin typeface="Times New Roman" panose="02020603050405020304" pitchFamily="18" charset="0"/>
                <a:cs typeface="Times New Roman" panose="02020603050405020304" pitchFamily="18" charset="0"/>
              </a:rPr>
              <a:t>,</a:t>
            </a:r>
            <a:r>
              <a:rPr lang="vi-VN" sz="2800" b="1" dirty="0">
                <a:solidFill>
                  <a:srgbClr val="FF0000"/>
                </a:solidFill>
                <a:latin typeface="Times New Roman" panose="02020603050405020304" pitchFamily="18" charset="0"/>
                <a:cs typeface="Times New Roman" panose="02020603050405020304" pitchFamily="18" charset="0"/>
              </a:rPr>
              <a:t>/</a:t>
            </a:r>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mắt hết nhìn đôi giày,</a:t>
            </a:r>
            <a:r>
              <a:rPr lang="vi-VN" sz="2800" b="1" dirty="0">
                <a:solidFill>
                  <a:srgbClr val="FF0000"/>
                </a:solidFill>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lại nhìn xuống đôi bàn chân mình đang </a:t>
            </a:r>
            <a:r>
              <a:rPr lang="vi-VN" sz="2800" b="1" u="sng" dirty="0">
                <a:latin typeface="Times New Roman" panose="02020603050405020304" pitchFamily="18" charset="0"/>
                <a:cs typeface="Times New Roman" panose="02020603050405020304" pitchFamily="18" charset="0"/>
              </a:rPr>
              <a:t>ngọ nguậy </a:t>
            </a:r>
            <a:r>
              <a:rPr lang="vi-VN" sz="2800" dirty="0">
                <a:latin typeface="Times New Roman" panose="02020603050405020304" pitchFamily="18" charset="0"/>
                <a:cs typeface="Times New Roman" panose="02020603050405020304" pitchFamily="18" charset="0"/>
              </a:rPr>
              <a:t>dưới đất.</a:t>
            </a:r>
            <a:r>
              <a:rPr lang="vi-VN" sz="2800" b="1" dirty="0">
                <a:solidFill>
                  <a:srgbClr val="FF0000"/>
                </a:solidFill>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Lúc ra khỏi lớp,</a:t>
            </a:r>
            <a:r>
              <a:rPr lang="vi-VN" sz="2800" b="1" dirty="0">
                <a:solidFill>
                  <a:srgbClr val="FF0000"/>
                </a:solidFill>
                <a:latin typeface="Times New Roman" panose="02020603050405020304" pitchFamily="18" charset="0"/>
                <a:cs typeface="Times New Roman" panose="02020603050405020304" pitchFamily="18" charset="0"/>
              </a:rPr>
              <a:t>/</a:t>
            </a:r>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Lái cột hai chiếc giày vào nhau,</a:t>
            </a:r>
            <a:r>
              <a:rPr lang="vi-VN" sz="2800" b="1" dirty="0">
                <a:solidFill>
                  <a:srgbClr val="FF0000"/>
                </a:solidFill>
                <a:latin typeface="Times New Roman" panose="02020603050405020304" pitchFamily="18" charset="0"/>
                <a:cs typeface="Times New Roman" panose="02020603050405020304" pitchFamily="18" charset="0"/>
              </a:rPr>
              <a:t>/</a:t>
            </a:r>
            <a:r>
              <a:rPr lang="vi-VN" sz="2800" b="1"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rPr>
              <a:t>đeo vào cổ</a:t>
            </a:r>
            <a:r>
              <a:rPr lang="vi-VN" sz="2800" dirty="0">
                <a:latin typeface="Times New Roman" panose="02020603050405020304" pitchFamily="18" charset="0"/>
                <a:cs typeface="Times New Roman" panose="02020603050405020304" pitchFamily="18" charset="0"/>
              </a:rPr>
              <a:t>,</a:t>
            </a:r>
            <a:r>
              <a:rPr lang="vi-VN" sz="2800" b="1" dirty="0">
                <a:solidFill>
                  <a:srgbClr val="FF0000"/>
                </a:solidFill>
                <a:latin typeface="Times New Roman" panose="02020603050405020304" pitchFamily="18" charset="0"/>
                <a:cs typeface="Times New Roman" panose="02020603050405020304" pitchFamily="18" charset="0"/>
              </a:rPr>
              <a:t>/</a:t>
            </a:r>
            <a:r>
              <a:rPr lang="vi-VN" sz="2800" dirty="0">
                <a:solidFill>
                  <a:srgbClr val="FF0000"/>
                </a:solidFill>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nhảy </a:t>
            </a:r>
            <a:r>
              <a:rPr lang="vi-VN" sz="2800" b="1" u="sng" dirty="0">
                <a:latin typeface="Times New Roman" panose="02020603050405020304" pitchFamily="18" charset="0"/>
                <a:cs typeface="Times New Roman" panose="02020603050405020304" pitchFamily="18" charset="0"/>
              </a:rPr>
              <a:t>tưng tưng</a:t>
            </a:r>
            <a:r>
              <a:rPr lang="vi-VN" sz="2800" dirty="0">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71651" y="2415316"/>
            <a:ext cx="9072349" cy="1200329"/>
          </a:xfrm>
          <a:prstGeom prst="rect">
            <a:avLst/>
          </a:prstGeom>
          <a:noFill/>
        </p:spPr>
        <p:txBody>
          <a:bodyPr wrap="square" rtlCol="0">
            <a:spAutoFit/>
          </a:bodyPr>
          <a:lstStyle/>
          <a:p>
            <a:r>
              <a:rPr lang="vi-VN" sz="7200" b="1" dirty="0">
                <a:solidFill>
                  <a:srgbClr val="FF0000"/>
                </a:solidFill>
                <a:effectLst>
                  <a:outerShdw blurRad="50800" dist="38100" dir="18900000" algn="bl" rotWithShape="0">
                    <a:prstClr val="black">
                      <a:alpha val="40000"/>
                    </a:prst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THI ĐỌC DIỄN CẢM</a:t>
            </a:r>
            <a:endParaRPr lang="vi-VN" sz="7200" b="1" dirty="0">
              <a:solidFill>
                <a:srgbClr val="FF0000"/>
              </a:solidFill>
              <a:effectLst>
                <a:outerShdw blurRad="50800" dist="38100" dir="18900000" algn="bl" rotWithShape="0">
                  <a:prstClr val="black">
                    <a:alpha val="40000"/>
                  </a:prst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838200" y="762000"/>
            <a:ext cx="7953845" cy="954107"/>
          </a:xfrm>
          <a:prstGeom prst="rect">
            <a:avLst/>
          </a:prstGeom>
          <a:noFill/>
        </p:spPr>
        <p:txBody>
          <a:bodyPr wrap="square" rtlCol="0">
            <a:spAutoFit/>
          </a:bodyPr>
          <a:lstStyle/>
          <a:p>
            <a:pPr algn="ctr"/>
            <a:r>
              <a:rPr lang="vi-VN" sz="2800" u="sng" dirty="0" err="1">
                <a:latin typeface="Times New Roman" panose="02020603050405020304" pitchFamily="18" charset="0"/>
                <a:cs typeface="Times New Roman" panose="02020603050405020304" pitchFamily="18" charset="0"/>
              </a:rPr>
              <a:t>Tập</a:t>
            </a:r>
            <a:r>
              <a:rPr lang="vi-VN" sz="2800" u="sng" dirty="0">
                <a:latin typeface="Times New Roman" panose="02020603050405020304" pitchFamily="18" charset="0"/>
                <a:cs typeface="Times New Roman" panose="02020603050405020304" pitchFamily="18" charset="0"/>
              </a:rPr>
              <a:t> đọc</a:t>
            </a:r>
            <a:endParaRPr lang="vi-VN" dirty="0">
              <a:latin typeface="Times New Roman" panose="02020603050405020304" pitchFamily="18" charset="0"/>
              <a:cs typeface="Times New Roman" panose="02020603050405020304" pitchFamily="18" charset="0"/>
            </a:endParaRPr>
          </a:p>
          <a:p>
            <a:pPr algn="ctr"/>
            <a:r>
              <a:rPr lang="vi-VN" sz="2800" b="1" dirty="0">
                <a:solidFill>
                  <a:srgbClr val="FF0000"/>
                </a:solidFill>
                <a:latin typeface="Times New Roman" panose="02020603050405020304" pitchFamily="18" charset="0"/>
                <a:cs typeface="Times New Roman" panose="02020603050405020304" pitchFamily="18" charset="0"/>
              </a:rPr>
              <a:t>ĐÔI GIÀY BA TA MÀU XANH</a:t>
            </a:r>
            <a:endParaRPr lang="vi-VN"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ogo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48185" y="2434454"/>
            <a:ext cx="1524000" cy="123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90800" y="2434454"/>
            <a:ext cx="1295400" cy="523220"/>
          </a:xfrm>
          <a:prstGeom prst="rect">
            <a:avLst/>
          </a:prstGeom>
          <a:noFill/>
        </p:spPr>
        <p:txBody>
          <a:bodyPr wrap="square" rtlCol="0">
            <a:prstTxWarp prst="textPlain">
              <a:avLst>
                <a:gd name="adj" fmla="val 45803"/>
              </a:avLst>
            </a:prstTxWarp>
            <a:spAutoFit/>
            <a:scene3d>
              <a:camera prst="isometricOffAxis1Right"/>
              <a:lightRig rig="threePt" dir="t"/>
            </a:scene3d>
          </a:bodyPr>
          <a:lstStyle/>
          <a:p>
            <a:r>
              <a:rPr lang="vi-VN" sz="2800" b="1" dirty="0">
                <a:solidFill>
                  <a:srgbClr val="00B050"/>
                </a:solidFill>
                <a:effectLst>
                  <a:reflection blurRad="6350" stA="60000" endA="900" endPos="60000" dist="60007" dir="5400000" sy="-100000" algn="bl" rotWithShape="0"/>
                </a:effectLst>
                <a:latin typeface="Times New Roman" panose="02020603050405020304" pitchFamily="18" charset="0"/>
                <a:cs typeface="Times New Roman" panose="02020603050405020304" pitchFamily="18" charset="0"/>
              </a:rPr>
              <a:t>Dặn dò</a:t>
            </a:r>
            <a:endParaRPr lang="vi-VN" sz="2800" b="1" dirty="0">
              <a:solidFill>
                <a:srgbClr val="00B050"/>
              </a:solidFill>
              <a:effectLst>
                <a:reflection blurRad="6350" stA="60000" endA="900" endPos="60000" dist="60007" dir="5400000" sy="-100000" algn="bl" rotWithShape="0"/>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2743200" y="3276600"/>
            <a:ext cx="5715000" cy="954107"/>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-Xem lại bài.</a:t>
            </a:r>
            <a:endParaRPr lang="vi-VN" sz="2800" dirty="0">
              <a:solidFill>
                <a:srgbClr val="FF0000"/>
              </a:solidFill>
              <a:latin typeface="Times New Roman" panose="02020603050405020304" pitchFamily="18" charset="0"/>
              <a:cs typeface="Times New Roman" panose="02020603050405020304" pitchFamily="18" charset="0"/>
            </a:endParaRPr>
          </a:p>
          <a:p>
            <a:r>
              <a:rPr lang="vi-VN" sz="2800" dirty="0">
                <a:solidFill>
                  <a:srgbClr val="FF0000"/>
                </a:solidFill>
                <a:latin typeface="Times New Roman" panose="02020603050405020304" pitchFamily="18" charset="0"/>
                <a:cs typeface="Times New Roman" panose="02020603050405020304" pitchFamily="18" charset="0"/>
              </a:rPr>
              <a:t>-Chuẩn bị bài: </a:t>
            </a:r>
            <a:r>
              <a:rPr lang="vi-VN" sz="2800" i="1" dirty="0">
                <a:solidFill>
                  <a:srgbClr val="FF0000"/>
                </a:solidFill>
                <a:latin typeface="Times New Roman" panose="02020603050405020304" pitchFamily="18" charset="0"/>
                <a:cs typeface="Times New Roman" panose="02020603050405020304" pitchFamily="18" charset="0"/>
              </a:rPr>
              <a:t>Thưa chuyện với mẹ</a:t>
            </a:r>
            <a:endParaRPr lang="vi-VN" sz="2800"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9155" y="685800"/>
            <a:ext cx="7953845" cy="954107"/>
          </a:xfrm>
          <a:prstGeom prst="rect">
            <a:avLst/>
          </a:prstGeom>
          <a:noFill/>
        </p:spPr>
        <p:txBody>
          <a:bodyPr wrap="square" rtlCol="0">
            <a:spAutoFit/>
          </a:bodyPr>
          <a:lstStyle/>
          <a:p>
            <a:pPr algn="ctr"/>
            <a:r>
              <a:rPr lang="vi-VN" sz="2800" u="sng" dirty="0" err="1">
                <a:latin typeface="Times New Roman" panose="02020603050405020304" pitchFamily="18" charset="0"/>
                <a:cs typeface="Times New Roman" panose="02020603050405020304" pitchFamily="18" charset="0"/>
              </a:rPr>
              <a:t>Tập</a:t>
            </a:r>
            <a:r>
              <a:rPr lang="vi-VN" sz="2800" u="sng" dirty="0">
                <a:latin typeface="Times New Roman" panose="02020603050405020304" pitchFamily="18" charset="0"/>
                <a:cs typeface="Times New Roman" panose="02020603050405020304" pitchFamily="18" charset="0"/>
              </a:rPr>
              <a:t> đọc</a:t>
            </a:r>
            <a:endParaRPr lang="vi-VN" dirty="0">
              <a:latin typeface="Times New Roman" panose="02020603050405020304" pitchFamily="18" charset="0"/>
              <a:cs typeface="Times New Roman" panose="02020603050405020304" pitchFamily="18" charset="0"/>
            </a:endParaRPr>
          </a:p>
          <a:p>
            <a:pPr algn="ctr"/>
            <a:r>
              <a:rPr lang="vi-VN" sz="2800" b="1" dirty="0">
                <a:solidFill>
                  <a:srgbClr val="FF0000"/>
                </a:solidFill>
                <a:latin typeface="Times New Roman" panose="02020603050405020304" pitchFamily="18" charset="0"/>
                <a:cs typeface="Times New Roman" panose="02020603050405020304" pitchFamily="18" charset="0"/>
              </a:rPr>
              <a:t>ĐÔI GIÀY BA TA MÀU XANH</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09600" y="2133600"/>
            <a:ext cx="8153400" cy="2246769"/>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Gồm </a:t>
            </a:r>
            <a:r>
              <a:rPr lang="vi-VN" sz="2800" b="1" dirty="0">
                <a:solidFill>
                  <a:srgbClr val="FF0000"/>
                </a:solidFill>
                <a:latin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cs typeface="Times New Roman" panose="02020603050405020304" pitchFamily="18" charset="0"/>
              </a:rPr>
              <a:t> đoạn:</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a:t>
            </a:r>
            <a:r>
              <a:rPr lang="vi-VN" sz="2800" b="1" dirty="0">
                <a:latin typeface="Times New Roman" panose="02020603050405020304" pitchFamily="18" charset="0"/>
                <a:cs typeface="Times New Roman" panose="02020603050405020304" pitchFamily="18" charset="0"/>
              </a:rPr>
              <a:t>Đoạn 1</a:t>
            </a:r>
            <a:r>
              <a:rPr lang="vi-VN" sz="2800" dirty="0">
                <a:latin typeface="Times New Roman" panose="02020603050405020304" pitchFamily="18" charset="0"/>
                <a:cs typeface="Times New Roman" panose="02020603050405020304" pitchFamily="18" charset="0"/>
              </a:rPr>
              <a:t>: « Ngày còn bé.......cái nhìn thèm muốn của các bạn tôi...»</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a:t>
            </a:r>
            <a:r>
              <a:rPr lang="vi-VN" sz="2800" b="1" dirty="0">
                <a:latin typeface="Times New Roman" panose="02020603050405020304" pitchFamily="18" charset="0"/>
                <a:cs typeface="Times New Roman" panose="02020603050405020304" pitchFamily="18" charset="0"/>
              </a:rPr>
              <a:t>Đoạn 2</a:t>
            </a:r>
            <a:r>
              <a:rPr lang="vi-VN" sz="2800" dirty="0">
                <a:latin typeface="Times New Roman" panose="02020603050405020304" pitchFamily="18" charset="0"/>
                <a:cs typeface="Times New Roman" panose="02020603050405020304" pitchFamily="18" charset="0"/>
              </a:rPr>
              <a:t>: «Sau này được làm công tác Đội..........nhảy tưng tưng.»</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9668" y="162206"/>
            <a:ext cx="7953845" cy="954107"/>
          </a:xfrm>
          <a:prstGeom prst="rect">
            <a:avLst/>
          </a:prstGeom>
          <a:noFill/>
        </p:spPr>
        <p:txBody>
          <a:bodyPr wrap="square" rtlCol="0">
            <a:spAutoFit/>
          </a:bodyPr>
          <a:lstStyle/>
          <a:p>
            <a:pPr algn="ctr"/>
            <a:r>
              <a:rPr lang="vi-VN" sz="2800" u="sng" dirty="0" err="1">
                <a:latin typeface="Times New Roman" panose="02020603050405020304" pitchFamily="18" charset="0"/>
                <a:cs typeface="Times New Roman" panose="02020603050405020304" pitchFamily="18" charset="0"/>
              </a:rPr>
              <a:t>Tập</a:t>
            </a:r>
            <a:r>
              <a:rPr lang="vi-VN" sz="2800" u="sng" dirty="0">
                <a:latin typeface="Times New Roman" panose="02020603050405020304" pitchFamily="18" charset="0"/>
                <a:cs typeface="Times New Roman" panose="02020603050405020304" pitchFamily="18" charset="0"/>
              </a:rPr>
              <a:t> đọc</a:t>
            </a:r>
            <a:endParaRPr lang="vi-VN" dirty="0">
              <a:latin typeface="Times New Roman" panose="02020603050405020304" pitchFamily="18" charset="0"/>
              <a:cs typeface="Times New Roman" panose="02020603050405020304" pitchFamily="18" charset="0"/>
            </a:endParaRPr>
          </a:p>
          <a:p>
            <a:pPr algn="ctr"/>
            <a:r>
              <a:rPr lang="vi-VN" sz="2800" b="1" dirty="0">
                <a:solidFill>
                  <a:srgbClr val="FF0000"/>
                </a:solidFill>
                <a:latin typeface="Times New Roman" panose="02020603050405020304" pitchFamily="18" charset="0"/>
                <a:cs typeface="Times New Roman" panose="02020603050405020304" pitchFamily="18" charset="0"/>
              </a:rPr>
              <a:t>ĐÔI GIÀY BA TA MÀU XANH</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28600" y="1116313"/>
            <a:ext cx="8948382" cy="5478423"/>
          </a:xfrm>
          <a:prstGeom prst="rect">
            <a:avLst/>
          </a:prstGeom>
          <a:noFill/>
        </p:spPr>
        <p:txBody>
          <a:bodyPr wrap="square" rtlCol="0">
            <a:spAutoFit/>
          </a:bodyPr>
          <a:lstStyle/>
          <a:p>
            <a:pPr indent="273050" algn="just"/>
            <a:r>
              <a:rPr lang="vi-VN" sz="2200" dirty="0">
                <a:latin typeface="Times New Roman" panose="02020603050405020304" pitchFamily="18" charset="0"/>
                <a:cs typeface="Times New Roman" panose="02020603050405020304" pitchFamily="18" charset="0"/>
              </a:rPr>
              <a:t>Ngày còn bé, có lần tôi đã thấy anh họ tôi đi đôi giày ba ta màu xanh nước biển. Chao ôi! Đôi giày mới đẹp làm sao! Cổ giày ôm sát chân. Thân giày làm bằng vải cứng, dáng thon thả, màu vải như màu da trời những ngày thu. Phần thân giày gần sát cổ có hai hàng khuy dập và luồn một sợi dây trắng nhỏ vắt ngang. Tôi tưởng tượng nếu mang nó vào chắc bước đi sẽ nhẹ và nhanh hơn, tôi sẽ chạy trên những con đường đất mịn trong làng trước cái nhìn thèm muốn của các bạn tôi...</a:t>
            </a:r>
            <a:endParaRPr lang="vi-VN" sz="2200" dirty="0">
              <a:latin typeface="Times New Roman" panose="02020603050405020304" pitchFamily="18" charset="0"/>
              <a:cs typeface="Times New Roman" panose="02020603050405020304" pitchFamily="18" charset="0"/>
            </a:endParaRPr>
          </a:p>
          <a:p>
            <a:pPr indent="273050" algn="just"/>
            <a:r>
              <a:rPr lang="vi-VN" sz="2200" dirty="0">
                <a:latin typeface="Times New Roman" panose="02020603050405020304" pitchFamily="18" charset="0"/>
                <a:cs typeface="Times New Roman" panose="02020603050405020304" pitchFamily="18" charset="0"/>
              </a:rPr>
              <a:t>Sau này làm công tác Đội ở một phường, có lần tôi phải vận động Lái, một cậu bé lang thang, đi học. Tôi đã theo Lái trên khắp các đường phố. Một lần, tôi bắt gặp cậu ngẩn ngơ nhìn theo đôi giày ba ta màu xanh của một cậu bé đang dạo chơi. Hóa ra trẻ con thời nào cũng giống nhau. Tôi quyết định chọn đôi giày ba ta màu xanh để thưởng cho Lái trong buổi đầu cậu đến lớp. Hôm nhận giày, tay Lái run run, môi cậu mấp máy, mắt hết nhìn đôi giày, lại nhìn xuống đôi bàn chân mình đang ngọ nguậy dưới đất. Lúc ra khỏi lớp, Lái cột hai chiếc giày vào nhau, đeo vào cổ, nhảy tưng tưng.</a:t>
            </a:r>
            <a:endParaRPr lang="vi-VN" sz="2200" dirty="0">
              <a:latin typeface="Times New Roman" panose="02020603050405020304" pitchFamily="18" charset="0"/>
              <a:cs typeface="Times New Roman" panose="02020603050405020304" pitchFamily="18" charset="0"/>
            </a:endParaRPr>
          </a:p>
          <a:p>
            <a:pPr indent="273050" algn="r"/>
            <a:r>
              <a:rPr lang="vi-VN" sz="2000" dirty="0">
                <a:latin typeface="Times New Roman" panose="02020603050405020304" pitchFamily="18" charset="0"/>
                <a:cs typeface="Times New Roman" panose="02020603050405020304" pitchFamily="18" charset="0"/>
              </a:rPr>
              <a:t>Theo </a:t>
            </a:r>
            <a:r>
              <a:rPr lang="vi-VN" sz="2000" b="1" dirty="0">
                <a:latin typeface="Times New Roman" panose="02020603050405020304" pitchFamily="18" charset="0"/>
                <a:cs typeface="Times New Roman" panose="02020603050405020304" pitchFamily="18" charset="0"/>
              </a:rPr>
              <a:t>HÀNG CHỨC NGUYÊN</a:t>
            </a:r>
            <a:endParaRPr lang="vi-VN"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4783" y="469318"/>
            <a:ext cx="7953845" cy="954107"/>
          </a:xfrm>
          <a:prstGeom prst="rect">
            <a:avLst/>
          </a:prstGeom>
          <a:noFill/>
        </p:spPr>
        <p:txBody>
          <a:bodyPr wrap="square" rtlCol="0">
            <a:spAutoFit/>
          </a:bodyPr>
          <a:lstStyle/>
          <a:p>
            <a:pPr algn="ctr"/>
            <a:r>
              <a:rPr lang="vi-VN" sz="2800" u="sng" dirty="0" err="1">
                <a:latin typeface="Times New Roman" panose="02020603050405020304" pitchFamily="18" charset="0"/>
                <a:cs typeface="Times New Roman" panose="02020603050405020304" pitchFamily="18" charset="0"/>
              </a:rPr>
              <a:t>Tập</a:t>
            </a:r>
            <a:r>
              <a:rPr lang="vi-VN" sz="2800" u="sng" dirty="0">
                <a:latin typeface="Times New Roman" panose="02020603050405020304" pitchFamily="18" charset="0"/>
                <a:cs typeface="Times New Roman" panose="02020603050405020304" pitchFamily="18" charset="0"/>
              </a:rPr>
              <a:t> đọc</a:t>
            </a:r>
            <a:endParaRPr lang="vi-VN" dirty="0">
              <a:latin typeface="Times New Roman" panose="02020603050405020304" pitchFamily="18" charset="0"/>
              <a:cs typeface="Times New Roman" panose="02020603050405020304" pitchFamily="18" charset="0"/>
            </a:endParaRPr>
          </a:p>
          <a:p>
            <a:pPr algn="ctr"/>
            <a:r>
              <a:rPr lang="vi-VN" sz="2800" b="1" dirty="0">
                <a:solidFill>
                  <a:srgbClr val="FF0000"/>
                </a:solidFill>
                <a:latin typeface="Times New Roman" panose="02020603050405020304" pitchFamily="18" charset="0"/>
                <a:cs typeface="Times New Roman" panose="02020603050405020304" pitchFamily="18" charset="0"/>
              </a:rPr>
              <a:t>ĐÔI GIÀY BA TA MÀU XANH</a:t>
            </a:r>
            <a:endParaRPr lang="vi-VN" sz="2800" b="1" dirty="0">
              <a:solidFill>
                <a:srgbClr val="FF0000"/>
              </a:solidFill>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4953000" y="2140606"/>
            <a:ext cx="0" cy="1994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981200"/>
            <a:ext cx="1828800" cy="523220"/>
          </a:xfrm>
          <a:prstGeom prst="rect">
            <a:avLst/>
          </a:prstGeom>
          <a:noFill/>
        </p:spPr>
        <p:txBody>
          <a:bodyPr wrap="square" rtlCol="0">
            <a:spAutoFit/>
          </a:bodyPr>
          <a:lstStyle/>
          <a:p>
            <a:r>
              <a:rPr lang="vi-VN" sz="2800" b="1" u="sng" dirty="0">
                <a:solidFill>
                  <a:srgbClr val="0000FF"/>
                </a:solidFill>
                <a:latin typeface="Times New Roman" panose="02020603050405020304" pitchFamily="18" charset="0"/>
                <a:cs typeface="Times New Roman" panose="02020603050405020304" pitchFamily="18" charset="0"/>
              </a:rPr>
              <a:t>Luyện đọc</a:t>
            </a:r>
            <a:endParaRPr lang="vi-VN" sz="2800" b="1" u="sng" dirty="0">
              <a:solidFill>
                <a:srgbClr val="0000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943600" y="1981200"/>
            <a:ext cx="2133600" cy="523220"/>
          </a:xfrm>
          <a:prstGeom prst="rect">
            <a:avLst/>
          </a:prstGeom>
          <a:noFill/>
        </p:spPr>
        <p:txBody>
          <a:bodyPr wrap="square" rtlCol="0">
            <a:spAutoFit/>
          </a:bodyPr>
          <a:lstStyle/>
          <a:p>
            <a:r>
              <a:rPr lang="vi-VN" sz="2800" b="1" u="sng" dirty="0">
                <a:solidFill>
                  <a:srgbClr val="0000FF"/>
                </a:solidFill>
                <a:latin typeface="Times New Roman" panose="02020603050405020304" pitchFamily="18" charset="0"/>
                <a:cs typeface="Times New Roman" panose="02020603050405020304" pitchFamily="18" charset="0"/>
              </a:rPr>
              <a:t>Từ ngữ</a:t>
            </a:r>
            <a:endParaRPr lang="vi-VN" sz="2800" b="1" u="sng" dirty="0">
              <a:solidFill>
                <a:srgbClr val="0000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105400" y="2634018"/>
            <a:ext cx="220980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Ba ta</a:t>
            </a:r>
            <a:endParaRPr lang="vi-VN" sz="28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23900" y="2665863"/>
            <a:ext cx="2362200" cy="1384995"/>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ngẩn ngơ, </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mấp máy</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ngọ nguậy</a:t>
            </a:r>
            <a:endParaRPr lang="vi-VN" sz="2800" dirty="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1196454" y="3137903"/>
            <a:ext cx="304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50878" y="3548417"/>
            <a:ext cx="304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52600" y="3548417"/>
            <a:ext cx="304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801504" y="4050858"/>
            <a:ext cx="457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07242" y="4648200"/>
            <a:ext cx="8305800" cy="1815882"/>
          </a:xfrm>
          <a:prstGeom prst="rect">
            <a:avLst/>
          </a:prstGeom>
          <a:noFill/>
        </p:spPr>
        <p:txBody>
          <a:bodyPr wrap="square" rtlCol="0">
            <a:spAutoFit/>
          </a:bodyPr>
          <a:lstStyle/>
          <a:p>
            <a:r>
              <a:rPr lang="vi-VN" sz="2800" dirty="0"/>
              <a:t>Tôi tưởng tượng nếu mang nó vào</a:t>
            </a:r>
            <a:r>
              <a:rPr lang="vi-VN" sz="2800" dirty="0">
                <a:solidFill>
                  <a:srgbClr val="FF0000"/>
                </a:solidFill>
              </a:rPr>
              <a:t>/</a:t>
            </a:r>
            <a:r>
              <a:rPr lang="vi-VN" sz="2800" dirty="0"/>
              <a:t>chắc bước đi sẽ </a:t>
            </a:r>
            <a:r>
              <a:rPr lang="vi-VN" sz="2800" b="1" dirty="0"/>
              <a:t>nhẹ</a:t>
            </a:r>
            <a:r>
              <a:rPr lang="vi-VN" sz="2800" dirty="0"/>
              <a:t> và </a:t>
            </a:r>
            <a:r>
              <a:rPr lang="vi-VN" sz="2800" b="1" dirty="0"/>
              <a:t>nhanh hơn</a:t>
            </a:r>
            <a:r>
              <a:rPr lang="vi-VN" sz="2800" dirty="0"/>
              <a:t>, tôi sẽ chạy trên những con đường đất mịn trong làng</a:t>
            </a:r>
            <a:r>
              <a:rPr lang="vi-VN" sz="2800" dirty="0">
                <a:solidFill>
                  <a:srgbClr val="FF0000"/>
                </a:solidFill>
              </a:rPr>
              <a:t>/</a:t>
            </a:r>
            <a:r>
              <a:rPr lang="vi-VN" sz="2800" dirty="0"/>
              <a:t> trước cái nhìn </a:t>
            </a:r>
            <a:r>
              <a:rPr lang="vi-VN" sz="2800" b="1" dirty="0"/>
              <a:t>thèm muốn </a:t>
            </a:r>
            <a:r>
              <a:rPr lang="vi-VN" sz="2800" dirty="0"/>
              <a:t>của các bạn tôi...</a:t>
            </a:r>
            <a:endParaRPr lang="vi-VN" sz="2800" dirty="0"/>
          </a:p>
        </p:txBody>
      </p:sp>
      <p:cxnSp>
        <p:nvCxnSpPr>
          <p:cNvPr id="15" name="Straight Connector 14"/>
          <p:cNvCxnSpPr/>
          <p:nvPr/>
        </p:nvCxnSpPr>
        <p:spPr>
          <a:xfrm>
            <a:off x="1447800" y="4050858"/>
            <a:ext cx="304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 calcmode="lin" valueType="num">
                                      <p:cBhvr additive="base">
                                        <p:cTn id="3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circle(in)">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circle(in)">
                                      <p:cBhvr>
                                        <p:cTn id="6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457200"/>
            <a:ext cx="7953845" cy="954107"/>
          </a:xfrm>
          <a:prstGeom prst="rect">
            <a:avLst/>
          </a:prstGeom>
          <a:noFill/>
        </p:spPr>
        <p:txBody>
          <a:bodyPr wrap="square" rtlCol="0">
            <a:spAutoFit/>
          </a:bodyPr>
          <a:lstStyle/>
          <a:p>
            <a:pPr algn="ctr"/>
            <a:r>
              <a:rPr lang="vi-VN" sz="2800" u="sng" dirty="0" err="1">
                <a:latin typeface="Times New Roman" panose="02020603050405020304" pitchFamily="18" charset="0"/>
                <a:cs typeface="Times New Roman" panose="02020603050405020304" pitchFamily="18" charset="0"/>
              </a:rPr>
              <a:t>Tập</a:t>
            </a:r>
            <a:r>
              <a:rPr lang="vi-VN" sz="2800" u="sng" dirty="0">
                <a:latin typeface="Times New Roman" panose="02020603050405020304" pitchFamily="18" charset="0"/>
                <a:cs typeface="Times New Roman" panose="02020603050405020304" pitchFamily="18" charset="0"/>
              </a:rPr>
              <a:t> đọc</a:t>
            </a:r>
            <a:endParaRPr lang="vi-VN" dirty="0">
              <a:latin typeface="Times New Roman" panose="02020603050405020304" pitchFamily="18" charset="0"/>
              <a:cs typeface="Times New Roman" panose="02020603050405020304" pitchFamily="18" charset="0"/>
            </a:endParaRPr>
          </a:p>
          <a:p>
            <a:pPr algn="ctr"/>
            <a:r>
              <a:rPr lang="vi-VN" sz="2800" b="1" dirty="0">
                <a:solidFill>
                  <a:srgbClr val="FF0000"/>
                </a:solidFill>
                <a:latin typeface="Times New Roman" panose="02020603050405020304" pitchFamily="18" charset="0"/>
                <a:cs typeface="Times New Roman" panose="02020603050405020304" pitchFamily="18" charset="0"/>
              </a:rPr>
              <a:t>ĐÔI GIÀY BA TA MÀU XANH</a:t>
            </a:r>
            <a:endParaRPr lang="vi-VN" sz="2800" b="1" dirty="0">
              <a:solidFill>
                <a:srgbClr val="FF0000"/>
              </a:solidFill>
              <a:latin typeface="Times New Roman" panose="02020603050405020304" pitchFamily="18" charset="0"/>
              <a:cs typeface="Times New Roman" panose="02020603050405020304" pitchFamily="18" charset="0"/>
            </a:endParaRPr>
          </a:p>
        </p:txBody>
      </p:sp>
      <p:pic>
        <p:nvPicPr>
          <p:cNvPr id="6" name="Picture 3" descr="IMG_0161"/>
          <p:cNvPicPr>
            <a:picLocks noGrp="1" noChangeAspect="1" noChangeArrowheads="1"/>
          </p:cNvPicPr>
          <p:nvPr>
            <p:ph sz="half" idx="2"/>
          </p:nvPr>
        </p:nvPicPr>
        <p:blipFill>
          <a:blip r:embed="rId1" cstate="print">
            <a:extLst>
              <a:ext uri="{28A0092B-C50C-407E-A947-70E740481C1C}">
                <a14:useLocalDpi xmlns:a14="http://schemas.microsoft.com/office/drawing/2010/main" val="0"/>
              </a:ext>
            </a:extLst>
          </a:blip>
          <a:srcRect/>
          <a:stretch>
            <a:fillRect/>
          </a:stretch>
        </p:blipFill>
        <p:spPr>
          <a:xfrm>
            <a:off x="1447800" y="2133600"/>
            <a:ext cx="5943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09154" y="528089"/>
            <a:ext cx="7953845" cy="954107"/>
          </a:xfrm>
          <a:prstGeom prst="rect">
            <a:avLst/>
          </a:prstGeom>
          <a:noFill/>
        </p:spPr>
        <p:txBody>
          <a:bodyPr wrap="square" rtlCol="0">
            <a:spAutoFit/>
          </a:bodyPr>
          <a:lstStyle/>
          <a:p>
            <a:pPr algn="ctr"/>
            <a:r>
              <a:rPr lang="vi-VN" sz="2800" u="sng" dirty="0" err="1">
                <a:latin typeface="Times New Roman" panose="02020603050405020304" pitchFamily="18" charset="0"/>
                <a:cs typeface="Times New Roman" panose="02020603050405020304" pitchFamily="18" charset="0"/>
              </a:rPr>
              <a:t>Tập</a:t>
            </a:r>
            <a:r>
              <a:rPr lang="vi-VN" sz="2800" u="sng" dirty="0">
                <a:latin typeface="Times New Roman" panose="02020603050405020304" pitchFamily="18" charset="0"/>
                <a:cs typeface="Times New Roman" panose="02020603050405020304" pitchFamily="18" charset="0"/>
              </a:rPr>
              <a:t> đọc</a:t>
            </a:r>
            <a:endParaRPr lang="vi-VN" dirty="0">
              <a:latin typeface="Times New Roman" panose="02020603050405020304" pitchFamily="18" charset="0"/>
              <a:cs typeface="Times New Roman" panose="02020603050405020304" pitchFamily="18" charset="0"/>
            </a:endParaRPr>
          </a:p>
          <a:p>
            <a:pPr algn="ctr"/>
            <a:r>
              <a:rPr lang="vi-VN" sz="2800" b="1" dirty="0">
                <a:solidFill>
                  <a:srgbClr val="FF0000"/>
                </a:solidFill>
                <a:latin typeface="Times New Roman" panose="02020603050405020304" pitchFamily="18" charset="0"/>
                <a:cs typeface="Times New Roman" panose="02020603050405020304" pitchFamily="18" charset="0"/>
              </a:rPr>
              <a:t>ĐÔI GIÀY BA TA MÀU XANH</a:t>
            </a:r>
            <a:endParaRPr lang="vi-VN" sz="2800" b="1" dirty="0">
              <a:solidFill>
                <a:srgbClr val="FF0000"/>
              </a:solidFill>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4495800" y="2057400"/>
            <a:ext cx="0" cy="2514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5800" y="1981200"/>
            <a:ext cx="1828800" cy="523220"/>
          </a:xfrm>
          <a:prstGeom prst="rect">
            <a:avLst/>
          </a:prstGeom>
          <a:noFill/>
        </p:spPr>
        <p:txBody>
          <a:bodyPr wrap="square" rtlCol="0">
            <a:spAutoFit/>
          </a:bodyPr>
          <a:lstStyle/>
          <a:p>
            <a:r>
              <a:rPr lang="vi-VN" sz="2800" b="1" u="sng" dirty="0">
                <a:solidFill>
                  <a:srgbClr val="0000FF"/>
                </a:solidFill>
                <a:latin typeface="Times New Roman" panose="02020603050405020304" pitchFamily="18" charset="0"/>
                <a:cs typeface="Times New Roman" panose="02020603050405020304" pitchFamily="18" charset="0"/>
              </a:rPr>
              <a:t>Luyện đọc</a:t>
            </a:r>
            <a:endParaRPr lang="vi-VN" sz="2800" b="1" u="sng" dirty="0">
              <a:solidFill>
                <a:srgbClr val="0000F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181600" y="1981200"/>
            <a:ext cx="2133600" cy="523220"/>
          </a:xfrm>
          <a:prstGeom prst="rect">
            <a:avLst/>
          </a:prstGeom>
          <a:noFill/>
        </p:spPr>
        <p:txBody>
          <a:bodyPr wrap="square" rtlCol="0">
            <a:spAutoFit/>
          </a:bodyPr>
          <a:lstStyle/>
          <a:p>
            <a:r>
              <a:rPr lang="vi-VN" sz="2800" b="1" u="sng" dirty="0">
                <a:solidFill>
                  <a:srgbClr val="0000FF"/>
                </a:solidFill>
                <a:latin typeface="Times New Roman" panose="02020603050405020304" pitchFamily="18" charset="0"/>
                <a:cs typeface="Times New Roman" panose="02020603050405020304" pitchFamily="18" charset="0"/>
              </a:rPr>
              <a:t>Từ ngữ</a:t>
            </a:r>
            <a:endParaRPr lang="vi-VN" sz="2800" b="1" u="sng" dirty="0">
              <a:solidFill>
                <a:srgbClr val="0000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786077" y="2667000"/>
            <a:ext cx="3291123" cy="1384995"/>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Ba ta</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Vận động</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Cột</a:t>
            </a:r>
            <a:endParaRPr lang="vi-VN"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533400" y="2667000"/>
            <a:ext cx="2362200" cy="1384995"/>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ngẩn ngơ, </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mấp máy</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ngọ nguậy</a:t>
            </a:r>
            <a:endParaRPr lang="vi-VN" sz="2800" dirty="0">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990600" y="3137904"/>
            <a:ext cx="304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91654" y="3581400"/>
            <a:ext cx="304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00200" y="3575713"/>
            <a:ext cx="304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00200" y="4026974"/>
            <a:ext cx="457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7242" y="4648200"/>
            <a:ext cx="8305800" cy="1815882"/>
          </a:xfrm>
          <a:prstGeom prst="rect">
            <a:avLst/>
          </a:prstGeom>
          <a:noFill/>
        </p:spPr>
        <p:txBody>
          <a:bodyPr wrap="square" rtlCol="0">
            <a:spAutoFit/>
          </a:bodyPr>
          <a:lstStyle/>
          <a:p>
            <a:r>
              <a:rPr lang="vi-VN" sz="2800" dirty="0"/>
              <a:t>Tôi tưởng tượng nếu mang nó vào</a:t>
            </a:r>
            <a:r>
              <a:rPr lang="vi-VN" sz="2800" dirty="0">
                <a:solidFill>
                  <a:srgbClr val="FF0000"/>
                </a:solidFill>
              </a:rPr>
              <a:t>/</a:t>
            </a:r>
            <a:r>
              <a:rPr lang="vi-VN" sz="2800" dirty="0"/>
              <a:t>chắc bước đi sẽ </a:t>
            </a:r>
            <a:r>
              <a:rPr lang="vi-VN" sz="2800" b="1" dirty="0"/>
              <a:t>nhẹ</a:t>
            </a:r>
            <a:r>
              <a:rPr lang="vi-VN" sz="2800" dirty="0"/>
              <a:t> và </a:t>
            </a:r>
            <a:r>
              <a:rPr lang="vi-VN" sz="2800" b="1" dirty="0"/>
              <a:t>nhanh hơn</a:t>
            </a:r>
            <a:r>
              <a:rPr lang="vi-VN" sz="2800" dirty="0"/>
              <a:t>, tôi sẽ chạy trên những con đường đất mịn trong làng</a:t>
            </a:r>
            <a:r>
              <a:rPr lang="vi-VN" sz="2800" dirty="0">
                <a:solidFill>
                  <a:srgbClr val="FF0000"/>
                </a:solidFill>
              </a:rPr>
              <a:t>/</a:t>
            </a:r>
            <a:r>
              <a:rPr lang="vi-VN" sz="2800" dirty="0"/>
              <a:t> trước cái nhìn </a:t>
            </a:r>
            <a:r>
              <a:rPr lang="vi-VN" sz="2800" b="1" dirty="0"/>
              <a:t>thèm muốn </a:t>
            </a:r>
            <a:r>
              <a:rPr lang="vi-VN" sz="2800" dirty="0"/>
              <a:t>của các bạn tôi...</a:t>
            </a:r>
            <a:endParaRPr lang="vi-V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10" descr="Thao luan nhon"/>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34964" y="2819400"/>
            <a:ext cx="51022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 y="1708765"/>
            <a:ext cx="5943600" cy="769441"/>
          </a:xfrm>
          <a:prstGeom prst="rect">
            <a:avLst/>
          </a:prstGeom>
          <a:noFill/>
        </p:spPr>
        <p:txBody>
          <a:bodyPr wrap="square" rtlCol="0">
            <a:spAutoFit/>
          </a:bodyPr>
          <a:lstStyle/>
          <a:p>
            <a:r>
              <a:rPr lang="en-US" sz="4400" b="1" dirty="0">
                <a:solidFill>
                  <a:srgbClr val="0000FF"/>
                </a:solidFill>
                <a:latin typeface="Times New Roman" panose="02020603050405020304" pitchFamily="18" charset="0"/>
                <a:cs typeface="Times New Roman" panose="02020603050405020304" pitchFamily="18" charset="0"/>
              </a:rPr>
              <a:t>     </a:t>
            </a:r>
            <a:r>
              <a:rPr lang="vi-VN" sz="4400" b="1" dirty="0" err="1">
                <a:solidFill>
                  <a:srgbClr val="0000FF"/>
                </a:solidFill>
                <a:latin typeface="Times New Roman" panose="02020603050405020304" pitchFamily="18" charset="0"/>
                <a:cs typeface="Times New Roman" panose="02020603050405020304" pitchFamily="18" charset="0"/>
              </a:rPr>
              <a:t>Luyện</a:t>
            </a:r>
            <a:r>
              <a:rPr lang="vi-VN" sz="4400" b="1" dirty="0">
                <a:solidFill>
                  <a:srgbClr val="0000FF"/>
                </a:solidFill>
                <a:latin typeface="Times New Roman" panose="02020603050405020304" pitchFamily="18" charset="0"/>
                <a:cs typeface="Times New Roman" panose="02020603050405020304" pitchFamily="18" charset="0"/>
              </a:rPr>
              <a:t> </a:t>
            </a:r>
            <a:r>
              <a:rPr lang="vi-VN" sz="4400" b="1" dirty="0" err="1">
                <a:solidFill>
                  <a:srgbClr val="0000FF"/>
                </a:solidFill>
                <a:latin typeface="Times New Roman" panose="02020603050405020304" pitchFamily="18" charset="0"/>
                <a:cs typeface="Times New Roman" panose="02020603050405020304" pitchFamily="18" charset="0"/>
              </a:rPr>
              <a:t>đọc</a:t>
            </a:r>
            <a:r>
              <a:rPr lang="en-US" sz="4400" b="1" dirty="0">
                <a:solidFill>
                  <a:srgbClr val="0000FF"/>
                </a:solidFill>
                <a:latin typeface="Times New Roman" panose="02020603050405020304" pitchFamily="18" charset="0"/>
                <a:cs typeface="Times New Roman" panose="02020603050405020304" pitchFamily="18" charset="0"/>
              </a:rPr>
              <a:t>:</a:t>
            </a:r>
            <a:r>
              <a:rPr lang="vi-VN" sz="4400" b="1" dirty="0">
                <a:solidFill>
                  <a:srgbClr val="0000FF"/>
                </a:solidFill>
                <a:latin typeface="Times New Roman" panose="02020603050405020304" pitchFamily="18" charset="0"/>
                <a:cs typeface="Times New Roman" panose="02020603050405020304" pitchFamily="18" charset="0"/>
              </a:rPr>
              <a:t> </a:t>
            </a:r>
            <a:endParaRPr lang="vi-VN" sz="4400" b="1" dirty="0">
              <a:solidFill>
                <a:srgbClr val="0000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809153" y="417475"/>
            <a:ext cx="7953845" cy="954107"/>
          </a:xfrm>
          <a:prstGeom prst="rect">
            <a:avLst/>
          </a:prstGeom>
          <a:noFill/>
        </p:spPr>
        <p:txBody>
          <a:bodyPr wrap="square" rtlCol="0">
            <a:spAutoFit/>
          </a:bodyPr>
          <a:lstStyle/>
          <a:p>
            <a:pPr algn="ctr"/>
            <a:r>
              <a:rPr lang="vi-VN" sz="2800" u="sng" dirty="0" err="1">
                <a:latin typeface="Times New Roman" panose="02020603050405020304" pitchFamily="18" charset="0"/>
                <a:cs typeface="Times New Roman" panose="02020603050405020304" pitchFamily="18" charset="0"/>
              </a:rPr>
              <a:t>Tập</a:t>
            </a:r>
            <a:r>
              <a:rPr lang="vi-VN" sz="2800" u="sng" dirty="0">
                <a:latin typeface="Times New Roman" panose="02020603050405020304" pitchFamily="18" charset="0"/>
                <a:cs typeface="Times New Roman" panose="02020603050405020304" pitchFamily="18" charset="0"/>
              </a:rPr>
              <a:t> đọc</a:t>
            </a:r>
            <a:endParaRPr lang="vi-VN" dirty="0">
              <a:latin typeface="Times New Roman" panose="02020603050405020304" pitchFamily="18" charset="0"/>
              <a:cs typeface="Times New Roman" panose="02020603050405020304" pitchFamily="18" charset="0"/>
            </a:endParaRPr>
          </a:p>
          <a:p>
            <a:pPr algn="ctr"/>
            <a:r>
              <a:rPr lang="vi-VN" sz="2800" b="1" dirty="0">
                <a:solidFill>
                  <a:srgbClr val="FF0000"/>
                </a:solidFill>
                <a:latin typeface="Times New Roman" panose="02020603050405020304" pitchFamily="18" charset="0"/>
                <a:cs typeface="Times New Roman" panose="02020603050405020304" pitchFamily="18" charset="0"/>
              </a:rPr>
              <a:t>ĐÔI GIÀY BA TA MÀU XANH</a:t>
            </a:r>
            <a:endParaRPr lang="vi-VN"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80511"/>
            <a:ext cx="7848600" cy="954107"/>
          </a:xfrm>
          <a:prstGeom prst="rect">
            <a:avLst/>
          </a:prstGeom>
          <a:noFill/>
        </p:spPr>
        <p:txBody>
          <a:bodyPr wrap="square" rtlCol="0">
            <a:spAutoFit/>
          </a:bodyPr>
          <a:lstStyle/>
          <a:p>
            <a:pPr algn="ctr"/>
            <a:r>
              <a:rPr lang="vi-VN" sz="2800" u="sng" dirty="0" err="1">
                <a:latin typeface="Times New Roman" panose="02020603050405020304" pitchFamily="18" charset="0"/>
                <a:cs typeface="Times New Roman" panose="02020603050405020304" pitchFamily="18" charset="0"/>
              </a:rPr>
              <a:t>Tập</a:t>
            </a:r>
            <a:r>
              <a:rPr lang="vi-VN" sz="2800" u="sng" dirty="0">
                <a:latin typeface="Times New Roman" panose="02020603050405020304" pitchFamily="18" charset="0"/>
                <a:cs typeface="Times New Roman" panose="02020603050405020304" pitchFamily="18" charset="0"/>
              </a:rPr>
              <a:t> đọc</a:t>
            </a:r>
            <a:endParaRPr lang="vi-VN" dirty="0">
              <a:latin typeface="Times New Roman" panose="02020603050405020304" pitchFamily="18" charset="0"/>
              <a:cs typeface="Times New Roman" panose="02020603050405020304" pitchFamily="18" charset="0"/>
            </a:endParaRPr>
          </a:p>
          <a:p>
            <a:pPr algn="ctr"/>
            <a:r>
              <a:rPr lang="vi-VN" sz="2800" b="1" dirty="0">
                <a:solidFill>
                  <a:srgbClr val="FF0000"/>
                </a:solidFill>
                <a:latin typeface="Times New Roman" panose="02020603050405020304" pitchFamily="18" charset="0"/>
                <a:cs typeface="Times New Roman" panose="02020603050405020304" pitchFamily="18" charset="0"/>
              </a:rPr>
              <a:t>ĐÔI GIÀY BA TA MÀU XANH</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57200" y="1524000"/>
            <a:ext cx="8534400" cy="3970318"/>
          </a:xfrm>
          <a:prstGeom prst="rect">
            <a:avLst/>
          </a:prstGeom>
        </p:spPr>
        <p:txBody>
          <a:bodyPr wrap="square">
            <a:spAutoFit/>
          </a:bodyPr>
          <a:lstStyle/>
          <a:p>
            <a:pPr indent="273050" algn="just"/>
            <a:r>
              <a:rPr lang="vi-VN" sz="2800" dirty="0">
                <a:latin typeface="Times New Roman" panose="02020603050405020304" pitchFamily="18" charset="0"/>
                <a:cs typeface="Times New Roman" panose="02020603050405020304" pitchFamily="18" charset="0"/>
              </a:rPr>
              <a:t>Ngày còn bé, có lần tôi đã thấy anh họ tôi đi đôi giày ba ta màu xanh nước biển. Chao ôi! Đôi giày mới đẹp làm sao! Cổ giày ôm sát chân. Thân giày làm bằng vải cứng, dáng thon thả, màu vải như màu da trời những ngày thu. Phần thân giày gần sát cổ có hai hàng khuy dập và luồn một sợi dây trắng nhỏ vắt ngang. Tôi tưởng tượng nếu mang nó vào chắc bước đi sẽ nhẹ và nhanh hơn, tôi sẽ chạy trên những con đường đất mịn trong làng trước cái nhìn thèm muốn của các bạn tôi...</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ISPRING_RESOURCE_PATHS_HASH_PRESENTER" val="bebbab876bdfa57c93858b262fec5e33d92cbbf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9147</Words>
  <Application>WPS Presentation</Application>
  <PresentationFormat>On-screen Show (4:3)</PresentationFormat>
  <Paragraphs>181</Paragraphs>
  <Slides>27</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Arial</vt:lpstr>
      <vt:lpstr>SimSun</vt:lpstr>
      <vt:lpstr>Wingdings</vt:lpstr>
      <vt:lpstr>Times New Roman</vt:lpstr>
      <vt:lpstr>Calibri</vt:lpstr>
      <vt:lpstr>Microsoft YaHei</vt:lpstr>
      <vt:lpstr>Arial Unicode MS</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446B/B6 BUI DINH TUY, PHUONG 12, QUAN BINH THANH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VSignal</dc:creator>
  <cp:lastModifiedBy>admin</cp:lastModifiedBy>
  <cp:revision>197</cp:revision>
  <dcterms:created xsi:type="dcterms:W3CDTF">2010-10-12T14:34:00Z</dcterms:created>
  <dcterms:modified xsi:type="dcterms:W3CDTF">2022-10-26T02:08:35Z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1923BC466D1C43FD9ADCCFC494CD4652</vt:lpwstr>
  </property>
  <property fmtid="{D5CDD505-2E9C-101B-9397-08002B2CF9AE}" pid="3" name="KSOProductBuildVer">
    <vt:lpwstr>1033-11.2.0.11341</vt:lpwstr>
  </property>
</Properties>
</file>